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4.xml" ContentType="application/vnd.openxmlformats-officedocument.presentationml.notes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5.xml" ContentType="application/vnd.openxmlformats-officedocument.presentationml.notesSlide+xml"/>
  <Override PartName="/ppt/slides/slide17.xml" ContentType="application/vnd.openxmlformats-officedocument.presentationml.slide+xml"/>
  <Override PartName="/ppt/notesSlides/notesSlide6.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7.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8.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9.xml" ContentType="application/vnd.openxmlformats-officedocument.presentationml.notes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10.xml" ContentType="application/vnd.openxmlformats-officedocument.presentationml.notesSlide+xml"/>
  <Override PartName="/ppt/slides/slide33.xml" ContentType="application/vnd.openxmlformats-officedocument.presentationml.slide+xml"/>
  <Override PartName="/ppt/slides/slide34.xml" ContentType="application/vnd.openxmlformats-officedocument.presentationml.slide+xml"/>
  <Override PartName="/ppt/notesSlides/notesSlide11.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Slides/notesSlide12.xml" ContentType="application/vnd.openxmlformats-officedocument.presentationml.notes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Slides/notesSlide13.xml" ContentType="application/vnd.openxmlformats-officedocument.presentationml.notesSlide+xml"/>
  <Override PartName="/ppt/slides/slide48.xml" ContentType="application/vnd.openxmlformats-officedocument.presentationml.slide+xml"/>
  <Override PartName="/ppt/slides/slide49.xml" ContentType="application/vnd.openxmlformats-officedocument.presentationml.slide+xml"/>
  <Override PartName="/ppt/notesSlides/notesSlide14.xml" ContentType="application/vnd.openxmlformats-officedocument.presentationml.notesSlide+xml"/>
  <Override PartName="/ppt/slides/slide50.xml" ContentType="application/vnd.openxmlformats-officedocument.presentationml.slide+xml"/>
  <Override PartName="/ppt/notesSlides/notesSlide15.xml" ContentType="application/vnd.openxmlformats-officedocument.presentationml.notes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slides/slide61.xml" ContentType="application/vnd.openxmlformats-officedocument.presentationml.slide+xml"/>
  <Override PartName="/ppt/slides/slide62.xml" ContentType="application/vnd.openxmlformats-officedocument.presentationml.slide+xml"/>
  <Override PartName="/ppt/notesSlides/notesSlide17.xml" ContentType="application/vnd.openxmlformats-officedocument.presentationml.notes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Slides/notesSlide18.xml" ContentType="application/vnd.openxmlformats-officedocument.presentationml.notes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Slides/notesSlide19.xml" ContentType="application/vnd.openxmlformats-officedocument.presentationml.notes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Slides/notesSlide20.xml" ContentType="application/vnd.openxmlformats-officedocument.presentationml.notes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Slides/notesSlide21.xml" ContentType="application/vnd.openxmlformats-officedocument.presentationml.notes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Slides/notesSlide22.xml" ContentType="application/vnd.openxmlformats-officedocument.presentationml.notes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Slides/notesSlide23.xml" ContentType="application/vnd.openxmlformats-officedocument.presentationml.notes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72" r:id="rId1"/>
  </p:sldMasterIdLst>
  <p:notesMasterIdLst>
    <p:notesMasterId r:id="rId2"/>
  </p:notesMasterIdLst>
  <p:sldIdLst>
    <p:sldId id="529" r:id="rId3"/>
    <p:sldId id="530" r:id="rId4"/>
    <p:sldId id="531" r:id="rId5"/>
    <p:sldId id="532"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574"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3" r:id="rId67"/>
    <p:sldId id="594" r:id="rId68"/>
    <p:sldId id="595" r:id="rId69"/>
    <p:sldId id="596" r:id="rId70"/>
    <p:sldId id="597" r:id="rId71"/>
    <p:sldId id="598" r:id="rId72"/>
    <p:sldId id="599" r:id="rId73"/>
    <p:sldId id="600" r:id="rId74"/>
    <p:sldId id="601" r:id="rId75"/>
    <p:sldId id="602" r:id="rId76"/>
    <p:sldId id="603" r:id="rId77"/>
    <p:sldId id="604" r:id="rId78"/>
    <p:sldId id="605" r:id="rId79"/>
    <p:sldId id="606" r:id="rId80"/>
    <p:sldId id="607" r:id="rId81"/>
    <p:sldId id="608" r:id="rId82"/>
    <p:sldId id="609" r:id="rId83"/>
    <p:sldId id="610" r:id="rId84"/>
    <p:sldId id="611" r:id="rId85"/>
    <p:sldId id="612" r:id="rId86"/>
    <p:sldId id="613" r:id="rId87"/>
    <p:sldId id="614" r:id="rId88"/>
    <p:sldId id="615" r:id="rId89"/>
    <p:sldId id="616" r:id="rId90"/>
    <p:sldId id="617" r:id="rId91"/>
    <p:sldId id="618" r:id="rId92"/>
    <p:sldId id="619" r:id="rId93"/>
    <p:sldId id="620" r:id="rId94"/>
    <p:sldId id="621" r:id="rId95"/>
    <p:sldId id="622" r:id="rId96"/>
    <p:sldId id="623" r:id="rId97"/>
    <p:sldId id="624" r:id="rId98"/>
    <p:sldId id="625" r:id="rId99"/>
    <p:sldId id="626" r:id="rId100"/>
    <p:sldId id="627" r:id="rId101"/>
    <p:sldId id="628" r:id="rId102"/>
    <p:sldId id="629" r:id="rId103"/>
    <p:sldId id="630" r:id="rId104"/>
    <p:sldId id="631" r:id="rId105"/>
    <p:sldId id="632" r:id="rId106"/>
    <p:sldId id="633" r:id="rId107"/>
    <p:sldId id="634" r:id="rId108"/>
    <p:sldId id="635" r:id="rId109"/>
    <p:sldId id="636" r:id="rId110"/>
    <p:sldId id="637" r:id="rId111"/>
    <p:sldId id="638" r:id="rId112"/>
    <p:sldId id="639" r:id="rId113"/>
    <p:sldId id="640" r:id="rId114"/>
    <p:sldId id="641" r:id="rId115"/>
    <p:sldId id="642" r:id="rId116"/>
    <p:sldId id="643" r:id="rId117"/>
    <p:sldId id="644" r:id="rId118"/>
    <p:sldId id="645" r:id="rId119"/>
    <p:sldId id="646" r:id="rId120"/>
    <p:sldId id="647" r:id="rId121"/>
    <p:sldId id="648" r:id="rId122"/>
    <p:sldId id="649" r:id="rId123"/>
    <p:sldId id="650" r:id="rId12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588" autoAdjust="0"/>
    <p:restoredTop sz="92007"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96" y="103878"/>
    </p:cViewPr>
  </p:outlineViewPr>
  <p:notesTextViewPr>
    <p:cViewPr>
      <p:scale>
        <a:sx n="100" d="100"/>
        <a:sy n="100" d="100"/>
      </p:scale>
      <p:origin x="0" y="0"/>
    </p:cViewPr>
  </p:notesTextViewPr>
  <p:sorterViewPr>
    <p:cViewPr>
      <p:scale>
        <a:sx n="90" d="100"/>
        <a:sy n="90" d="100"/>
      </p:scale>
      <p:origin x="0" y="1965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tableStyles" Target="tableStyles.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5" name=""/>
        <p:cNvGrpSpPr/>
        <p:nvPr/>
      </p:nvGrpSpPr>
      <p:grpSpPr>
        <a:xfrm>
          <a:off x="0" y="0"/>
          <a:ext cx="0" cy="0"/>
          <a:chOff x="0" y="0"/>
          <a:chExt cx="0" cy="0"/>
        </a:xfrm>
      </p:grpSpPr>
      <p:sp>
        <p:nvSpPr>
          <p:cNvPr id="1048856"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857"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839558D-CEFC-4C0F-A17D-0004FB37ADBF}" type="datetimeFigureOut">
              <a:rPr lang="en-US" smtClean="0"/>
              <a:t>12/31/2019</a:t>
            </a:fld>
            <a:endParaRPr lang="en-US"/>
          </a:p>
        </p:txBody>
      </p:sp>
      <p:sp>
        <p:nvSpPr>
          <p:cNvPr id="104885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859"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60"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861"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236876CC-C778-4D01-A875-DF9493F8B79D}"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598" name="Slide Image Placeholder 1"/>
          <p:cNvSpPr>
            <a:spLocks noChangeAspect="1" noRot="1" noGrp="1"/>
          </p:cNvSpPr>
          <p:nvPr>
            <p:ph type="sldImg"/>
          </p:nvPr>
        </p:nvSpPr>
        <p:spPr/>
      </p:sp>
      <p:sp>
        <p:nvSpPr>
          <p:cNvPr id="1048599" name="Notes Placeholder 2"/>
          <p:cNvSpPr>
            <a:spLocks noGrp="1"/>
          </p:cNvSpPr>
          <p:nvPr>
            <p:ph type="body" idx="1"/>
          </p:nvPr>
        </p:nvSpPr>
        <p:spPr/>
        <p:txBody>
          <a:bodyPr/>
          <a:p>
            <a:pPr algn="l" defTabSz="914400" eaLnBrk="1" fontAlgn="auto" hangingPunct="1" indent="0" latinLnBrk="0" marL="0" marR="0" rtl="0">
              <a:lnSpc>
                <a:spcPct val="100000"/>
              </a:lnSpc>
              <a:spcBef>
                <a:spcPts val="0"/>
              </a:spcBef>
              <a:spcAft>
                <a:spcPts val="0"/>
              </a:spcAft>
              <a:buClrTx/>
              <a:buSzTx/>
              <a:buFontTx/>
              <a:buNone/>
            </a:pPr>
            <a:r>
              <a:rPr dirty="0" lang="en-US" smtClean="0"/>
              <a:t>so that only photon emissions coursing perpendicular to the camera head and parallel to the collimation holes are accepted </a:t>
            </a:r>
          </a:p>
          <a:p>
            <a:endParaRPr dirty="0" lang="en-US"/>
          </a:p>
        </p:txBody>
      </p:sp>
      <p:sp>
        <p:nvSpPr>
          <p:cNvPr id="1048600" name="Slide Number Placeholder 3"/>
          <p:cNvSpPr>
            <a:spLocks noGrp="1"/>
          </p:cNvSpPr>
          <p:nvPr>
            <p:ph type="sldNum" sz="quarter" idx="10"/>
          </p:nvPr>
        </p:nvSpPr>
        <p:spPr/>
        <p:txBody>
          <a:bodyPr/>
          <a:p>
            <a:fld id="{236876CC-C778-4D01-A875-DF9493F8B79D}"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59" name="Slide Image Placeholder 1"/>
          <p:cNvSpPr>
            <a:spLocks noChangeAspect="1" noRot="1" noGrp="1"/>
          </p:cNvSpPr>
          <p:nvPr>
            <p:ph type="sldImg"/>
          </p:nvPr>
        </p:nvSpPr>
        <p:spPr/>
      </p:sp>
      <p:sp>
        <p:nvSpPr>
          <p:cNvPr id="1048660" name="Notes Placeholder 2"/>
          <p:cNvSpPr>
            <a:spLocks noGrp="1"/>
          </p:cNvSpPr>
          <p:nvPr>
            <p:ph type="body" idx="1"/>
          </p:nvPr>
        </p:nvSpPr>
        <p:spPr/>
        <p:txBody>
          <a:bodyPr/>
          <a:p>
            <a:r>
              <a:rPr dirty="0" lang="en-IN" smtClean="0"/>
              <a:t>5 mcg/kg/min  every</a:t>
            </a:r>
            <a:r>
              <a:rPr baseline="0" dirty="0" lang="en-IN" smtClean="0"/>
              <a:t> 3 </a:t>
            </a:r>
            <a:r>
              <a:rPr baseline="0" dirty="0" lang="en-IN" err="1" smtClean="0"/>
              <a:t>mmin</a:t>
            </a:r>
            <a:r>
              <a:rPr baseline="0" dirty="0" lang="en-IN" smtClean="0"/>
              <a:t> increase by 5 to max 40</a:t>
            </a:r>
            <a:endParaRPr dirty="0" lang="en-IN"/>
          </a:p>
        </p:txBody>
      </p:sp>
      <p:sp>
        <p:nvSpPr>
          <p:cNvPr id="1048661" name="Slide Number Placeholder 3"/>
          <p:cNvSpPr>
            <a:spLocks noGrp="1"/>
          </p:cNvSpPr>
          <p:nvPr>
            <p:ph type="sldNum" sz="quarter" idx="10"/>
          </p:nvPr>
        </p:nvSpPr>
        <p:spPr/>
        <p:txBody>
          <a:bodyPr/>
          <a:p>
            <a:fld id="{236876CC-C778-4D01-A875-DF9493F8B79D}" type="slidenum">
              <a:rPr lang="en-US" smtClean="0"/>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66" name="Slide Image Placeholder 1"/>
          <p:cNvSpPr>
            <a:spLocks noChangeAspect="1" noRot="1" noGrp="1"/>
          </p:cNvSpPr>
          <p:nvPr>
            <p:ph type="sldImg"/>
          </p:nvPr>
        </p:nvSpPr>
        <p:spPr/>
      </p:sp>
      <p:sp>
        <p:nvSpPr>
          <p:cNvPr id="1048667" name="Notes Placeholder 2"/>
          <p:cNvSpPr>
            <a:spLocks noGrp="1"/>
          </p:cNvSpPr>
          <p:nvPr>
            <p:ph type="body" idx="1"/>
          </p:nvPr>
        </p:nvSpPr>
        <p:spPr/>
        <p:txBody>
          <a:bodyPr/>
          <a:p>
            <a:endParaRPr dirty="0" lang="en-US" smtClean="0"/>
          </a:p>
        </p:txBody>
      </p:sp>
      <p:sp>
        <p:nvSpPr>
          <p:cNvPr id="1048668" name="Slide Number Placeholder 3"/>
          <p:cNvSpPr>
            <a:spLocks noGrp="1"/>
          </p:cNvSpPr>
          <p:nvPr>
            <p:ph type="sldNum" sz="quarter" idx="10"/>
          </p:nvPr>
        </p:nvSpPr>
        <p:spPr/>
        <p:txBody>
          <a:bodyPr/>
          <a:p>
            <a:fld id="{236876CC-C778-4D01-A875-DF9493F8B79D}" type="slidenum">
              <a:rPr lang="en-US" smtClean="0"/>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73" name="Slide Image Placeholder 1"/>
          <p:cNvSpPr>
            <a:spLocks noChangeAspect="1" noRot="1" noGrp="1"/>
          </p:cNvSpPr>
          <p:nvPr>
            <p:ph type="sldImg"/>
          </p:nvPr>
        </p:nvSpPr>
        <p:spPr/>
      </p:sp>
      <p:sp>
        <p:nvSpPr>
          <p:cNvPr id="1048674" name="Notes Placeholder 2"/>
          <p:cNvSpPr>
            <a:spLocks noGrp="1"/>
          </p:cNvSpPr>
          <p:nvPr>
            <p:ph type="body" idx="1"/>
          </p:nvPr>
        </p:nvSpPr>
        <p:spPr/>
        <p:txBody>
          <a:bodyPr>
            <a:normAutofit fontScale="92500" lnSpcReduction="10000"/>
          </a:bodyPr>
          <a:p>
            <a:r>
              <a:rPr dirty="0" lang="en-US" smtClean="0"/>
              <a:t>Because SPECT MPI data are a digital representation of radiotracer distribution, the data can also be analyzed quantitatively. </a:t>
            </a:r>
          </a:p>
          <a:p>
            <a:endParaRPr dirty="0" lang="en-US" smtClean="0"/>
          </a:p>
          <a:p>
            <a:r>
              <a:rPr b="1" dirty="0" lang="en-US" smtClean="0"/>
              <a:t>The most common technique involves creation of a circumferential profile of relative tracer activity around the tomogram of interest, such as a short-axis tomogram. </a:t>
            </a:r>
          </a:p>
          <a:p>
            <a:endParaRPr b="1" dirty="0" lang="en-US" smtClean="0"/>
          </a:p>
          <a:p>
            <a:r>
              <a:rPr b="1" dirty="0" lang="en-US" smtClean="0"/>
              <a:t>With this technique, each short-axis tomogram is sampled at every 3 to 6 degrees for 360 degrees, along a ray extending from the center of the image</a:t>
            </a:r>
          </a:p>
          <a:p>
            <a:endParaRPr b="1" dirty="0" lang="en-US" smtClean="0"/>
          </a:p>
          <a:p>
            <a:r>
              <a:rPr b="1" dirty="0" lang="en-US" smtClean="0"/>
              <a:t>The maximum counts at a picture element (pixel) </a:t>
            </a:r>
            <a:r>
              <a:rPr dirty="0" lang="en-US" smtClean="0"/>
              <a:t>along the ray, usually occurring in the </a:t>
            </a:r>
            <a:r>
              <a:rPr dirty="0" lang="en-US" err="1" smtClean="0"/>
              <a:t>midportion</a:t>
            </a:r>
            <a:r>
              <a:rPr dirty="0" lang="en-US" smtClean="0"/>
              <a:t> of the myocardium, are recorded for each angle. </a:t>
            </a:r>
          </a:p>
          <a:p>
            <a:endParaRPr dirty="0" lang="en-US" smtClean="0"/>
          </a:p>
          <a:p>
            <a:r>
              <a:rPr b="1" dirty="0" lang="en-US" smtClean="0"/>
              <a:t>The data may be plotted to create a profile of the perfusion pattern of that tomogram relative to the most “normal” area of uptake, which is assigned a value of 100% uptake. </a:t>
            </a:r>
          </a:p>
          <a:p>
            <a:endParaRPr dirty="0" lang="en-US" smtClean="0"/>
          </a:p>
          <a:p>
            <a:r>
              <a:rPr dirty="0" lang="en-US" smtClean="0"/>
              <a:t>Circumferential profiles for an individual patient can be compared directly with a composite profile representing normal perfusion. </a:t>
            </a:r>
          </a:p>
          <a:p>
            <a:endParaRPr dirty="0" lang="en-US" smtClean="0"/>
          </a:p>
          <a:p>
            <a:r>
              <a:rPr dirty="0" lang="en-US" smtClean="0"/>
              <a:t>The normal perfusion data are created from studies performed in normal individuals with a very low clinical probability of CAD or in those with known normal coronary arteries. </a:t>
            </a:r>
          </a:p>
          <a:p>
            <a:pPr>
              <a:buNone/>
            </a:pPr>
            <a:endParaRPr dirty="0" lang="en-US" smtClean="0"/>
          </a:p>
          <a:p>
            <a:r>
              <a:rPr dirty="0" lang="en-US" smtClean="0"/>
              <a:t>A </a:t>
            </a:r>
            <a:r>
              <a:rPr b="1" dirty="0" lang="en-US" smtClean="0"/>
              <a:t>quantitative extent of abnormality can be derived for each tomogram of the individual patient (the total amount of myocardium that falls below the lower limit of normal) as well as a derivation of the severity of the perfusion abnormality (the depth of the patient's perfusion abnormality relative to the lower limit of normal</a:t>
            </a:r>
            <a:r>
              <a:rPr dirty="0" lang="en-US" smtClean="0"/>
              <a:t>).</a:t>
            </a:r>
          </a:p>
          <a:p>
            <a:endParaRPr dirty="0" lang="en-US"/>
          </a:p>
        </p:txBody>
      </p:sp>
      <p:sp>
        <p:nvSpPr>
          <p:cNvPr id="1048675" name="Slide Number Placeholder 3"/>
          <p:cNvSpPr>
            <a:spLocks noGrp="1"/>
          </p:cNvSpPr>
          <p:nvPr>
            <p:ph type="sldNum" sz="quarter" idx="10"/>
          </p:nvPr>
        </p:nvSpPr>
        <p:spPr/>
        <p:txBody>
          <a:bodyPr/>
          <a:p>
            <a:fld id="{236876CC-C778-4D01-A875-DF9493F8B79D}" type="slidenum">
              <a:rPr lang="en-US" smtClean="0"/>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79" name="Slide Image Placeholder 1"/>
          <p:cNvSpPr>
            <a:spLocks noChangeAspect="1" noRot="1" noGrp="1"/>
          </p:cNvSpPr>
          <p:nvPr>
            <p:ph type="sldImg"/>
          </p:nvPr>
        </p:nvSpPr>
        <p:spPr/>
      </p:sp>
      <p:sp>
        <p:nvSpPr>
          <p:cNvPr id="1048680" name="Notes Placeholder 2"/>
          <p:cNvSpPr>
            <a:spLocks noGrp="1"/>
          </p:cNvSpPr>
          <p:nvPr>
            <p:ph type="body" idx="1"/>
          </p:nvPr>
        </p:nvSpPr>
        <p:spPr/>
        <p:txBody>
          <a:bodyPr>
            <a:normAutofit fontScale="92500" lnSpcReduction="10000"/>
          </a:bodyPr>
          <a:p>
            <a:r>
              <a:rPr baseline="0" b="1" dirty="0" sz="1200" i="0" kern="1200" lang="en-US" strike="noStrike" u="none" smtClean="0">
                <a:solidFill>
                  <a:schemeClr val="tx1"/>
                </a:solidFill>
                <a:latin typeface="+mn-lt"/>
                <a:ea typeface="+mn-ea"/>
                <a:cs typeface="+mn-cs"/>
              </a:rPr>
              <a:t>EFIGURE 16.4 </a:t>
            </a:r>
            <a:r>
              <a:rPr baseline="0" b="0" dirty="0" sz="1200" i="0" kern="1200" lang="en-US" strike="noStrike" u="none" smtClean="0">
                <a:solidFill>
                  <a:schemeClr val="tx1"/>
                </a:solidFill>
                <a:latin typeface="+mn-lt"/>
                <a:ea typeface="+mn-ea"/>
                <a:cs typeface="+mn-cs"/>
              </a:rPr>
              <a:t>Influence of pretest probability on post-test interpretation and application of Bayes theorem. </a:t>
            </a:r>
            <a:r>
              <a:rPr baseline="0" b="1" dirty="0" sz="1200" i="0"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For patient with low pretest probability of disease (point </a:t>
            </a:r>
            <a:r>
              <a:rPr baseline="0" b="0" dirty="0" sz="1200" i="1"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at 15% 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with a positive test result, post-test probability of disease (point </a:t>
            </a:r>
            <a:r>
              <a:rPr baseline="0" b="0" dirty="0" sz="1200" i="1"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at 50% 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is lower than for a different patient with a higher pretest probability with the same positive test result (point </a:t>
            </a:r>
            <a:r>
              <a:rPr baseline="0" b="0" dirty="0" sz="1200" i="1"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at 50% pretest probability 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90% post-test probability 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the “test positive” curve can be thought of as a family of curves influenced by how strongly positive the images can be. For a given pretest probability, the post-test probability becomes progressively higher as the image becomes more strongly abnormal. For a borderline abnormal study (+ curve), the post-test probability may be only slightly higher than the pretest value. For a strongly positive study (+++ curve), the post-test probability is very high no matter what the pretest probability. </a:t>
            </a:r>
            <a:r>
              <a:rPr baseline="0" b="1" dirty="0" sz="1200" i="0" kern="1200" lang="en-US" strike="noStrike" u="none" smtClean="0">
                <a:solidFill>
                  <a:schemeClr val="tx1"/>
                </a:solidFill>
                <a:latin typeface="+mn-lt"/>
                <a:ea typeface="+mn-ea"/>
                <a:cs typeface="+mn-cs"/>
              </a:rPr>
              <a:t>C, D, </a:t>
            </a:r>
            <a:r>
              <a:rPr baseline="0" b="0" dirty="0" sz="1200" i="0" kern="1200" lang="en-US" strike="noStrike" u="none" smtClean="0">
                <a:solidFill>
                  <a:schemeClr val="tx1"/>
                </a:solidFill>
                <a:latin typeface="+mn-lt"/>
                <a:ea typeface="+mn-ea"/>
                <a:cs typeface="+mn-cs"/>
              </a:rPr>
              <a:t>Sequential application of Bayes theorem. For a young patient with </a:t>
            </a:r>
            <a:r>
              <a:rPr baseline="0" b="0" dirty="0" sz="1200" i="0" kern="1200" lang="en-US" err="1" strike="noStrike" u="none" smtClean="0">
                <a:solidFill>
                  <a:schemeClr val="tx1"/>
                </a:solidFill>
                <a:latin typeface="+mn-lt"/>
                <a:ea typeface="+mn-ea"/>
                <a:cs typeface="+mn-cs"/>
              </a:rPr>
              <a:t>nonanginal</a:t>
            </a:r>
            <a:r>
              <a:rPr baseline="0" b="0" dirty="0" sz="1200" i="0" kern="1200" lang="en-US" strike="noStrike" u="none" smtClean="0">
                <a:solidFill>
                  <a:schemeClr val="tx1"/>
                </a:solidFill>
                <a:latin typeface="+mn-lt"/>
                <a:ea typeface="+mn-ea"/>
                <a:cs typeface="+mn-cs"/>
              </a:rPr>
              <a:t> chest pain, the pretest probability of coronary artery disease (CAD) is low (approximately 15%, point </a:t>
            </a:r>
            <a:r>
              <a:rPr baseline="0" b="0" dirty="0" sz="1200" i="1"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C</a:t>
            </a:r>
            <a:r>
              <a:rPr baseline="0" b="0" dirty="0" sz="1200" i="0" kern="1200" lang="en-US" strike="noStrike" u="none" smtClean="0">
                <a:solidFill>
                  <a:schemeClr val="tx1"/>
                </a:solidFill>
                <a:latin typeface="+mn-lt"/>
                <a:ea typeface="+mn-ea"/>
                <a:cs typeface="+mn-cs"/>
              </a:rPr>
              <a:t>). If the patient undergoes an exercise treadmill test (</a:t>
            </a:r>
            <a:r>
              <a:rPr baseline="0" b="0" dirty="0" sz="1200" i="1" kern="1200" lang="en-US" strike="noStrike" u="none" smtClean="0">
                <a:solidFill>
                  <a:schemeClr val="tx1"/>
                </a:solidFill>
                <a:latin typeface="+mn-lt"/>
                <a:ea typeface="+mn-ea"/>
                <a:cs typeface="+mn-cs"/>
              </a:rPr>
              <a:t>ETT</a:t>
            </a:r>
            <a:r>
              <a:rPr baseline="0" b="0" dirty="0" sz="1200" i="0" kern="1200" lang="en-US" strike="noStrike" u="none" smtClean="0">
                <a:solidFill>
                  <a:schemeClr val="tx1"/>
                </a:solidFill>
                <a:latin typeface="+mn-lt"/>
                <a:ea typeface="+mn-ea"/>
                <a:cs typeface="+mn-cs"/>
              </a:rPr>
              <a:t>) and exercises to a good workload with no symptoms and no electrocardiographic change, the post-ETT probability is even lower (10% 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C</a:t>
            </a:r>
            <a:r>
              <a:rPr baseline="0" b="0" dirty="0" sz="1200" i="0" kern="1200" lang="en-US" strike="noStrike" u="none" smtClean="0">
                <a:solidFill>
                  <a:schemeClr val="tx1"/>
                </a:solidFill>
                <a:latin typeface="+mn-lt"/>
                <a:ea typeface="+mn-ea"/>
                <a:cs typeface="+mn-cs"/>
              </a:rPr>
              <a:t>). The post-ETT probability then becomes the pre-MPI probability, as seen in </a:t>
            </a:r>
            <a:r>
              <a:rPr baseline="0" b="1" dirty="0" sz="1200" i="0" kern="1200" lang="en-US" strike="noStrike" u="none" smtClean="0">
                <a:solidFill>
                  <a:schemeClr val="tx1"/>
                </a:solidFill>
                <a:latin typeface="+mn-lt"/>
                <a:ea typeface="+mn-ea"/>
                <a:cs typeface="+mn-cs"/>
              </a:rPr>
              <a:t>D </a:t>
            </a:r>
            <a:r>
              <a:rPr baseline="0" b="0" dirty="0" sz="1200" i="0" kern="1200" lang="en-US" strike="noStrike" u="none" smtClean="0">
                <a:solidFill>
                  <a:schemeClr val="tx1"/>
                </a:solidFill>
                <a:latin typeface="+mn-lt"/>
                <a:ea typeface="+mn-ea"/>
                <a:cs typeface="+mn-cs"/>
              </a:rPr>
              <a:t>(point </a:t>
            </a:r>
            <a:r>
              <a:rPr baseline="0" b="0" dirty="0" sz="1200" i="1"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A “positive” myocardial perfusion imaging (MPI) test result is still associated with a relative low post-test probability of CAD (point </a:t>
            </a:r>
            <a:r>
              <a:rPr baseline="0" b="0" dirty="0" sz="1200" i="1" kern="1200" lang="en-US" strike="noStrike" u="none" smtClean="0">
                <a:solidFill>
                  <a:schemeClr val="tx1"/>
                </a:solidFill>
                <a:latin typeface="+mn-lt"/>
                <a:ea typeface="+mn-ea"/>
                <a:cs typeface="+mn-cs"/>
              </a:rPr>
              <a:t>A </a:t>
            </a:r>
            <a:r>
              <a:rPr baseline="0" b="0" dirty="0" sz="1200" i="0" kern="1200" lang="en-US" strike="noStrike" u="none" smtClean="0">
                <a:solidFill>
                  <a:schemeClr val="tx1"/>
                </a:solidFill>
                <a:latin typeface="+mn-lt"/>
                <a:ea typeface="+mn-ea"/>
                <a:cs typeface="+mn-cs"/>
              </a:rPr>
              <a:t>at 30% probability 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If reported as positive, there is actually a greater chance that such a result represents a false-positive result (70%) as opposed to a true-positive result (30%). For an older patient with a history of chest pain (higher pretest probability, point </a:t>
            </a:r>
            <a:r>
              <a:rPr baseline="0" b="0" dirty="0" sz="1200" i="1"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C</a:t>
            </a:r>
            <a:r>
              <a:rPr baseline="0" b="0" dirty="0" sz="1200" i="0" kern="1200" lang="en-US" strike="noStrike" u="none" smtClean="0">
                <a:solidFill>
                  <a:schemeClr val="tx1"/>
                </a:solidFill>
                <a:latin typeface="+mn-lt"/>
                <a:ea typeface="+mn-ea"/>
                <a:cs typeface="+mn-cs"/>
              </a:rPr>
              <a:t>) in whom treadmill exercise reproduces those symptoms, with positive ECG changes, the post-ETT probability rises (point </a:t>
            </a:r>
            <a:r>
              <a:rPr baseline="0" b="0" dirty="0" sz="1200" i="1"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C</a:t>
            </a:r>
            <a:r>
              <a:rPr baseline="0" b="0" dirty="0" sz="1200" i="0" kern="1200" lang="en-US" strike="noStrike" u="none" smtClean="0">
                <a:solidFill>
                  <a:schemeClr val="tx1"/>
                </a:solidFill>
                <a:latin typeface="+mn-lt"/>
                <a:ea typeface="+mn-ea"/>
                <a:cs typeface="+mn-cs"/>
              </a:rPr>
              <a:t>), and that becomes the high pre-MPI probability (point </a:t>
            </a:r>
            <a:r>
              <a:rPr baseline="0" b="0" dirty="0" sz="1200" i="1"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x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D</a:t>
            </a:r>
            <a:r>
              <a:rPr baseline="0" b="0" dirty="0" sz="1200" i="0" kern="1200" lang="en-US" strike="noStrike" u="none" smtClean="0">
                <a:solidFill>
                  <a:schemeClr val="tx1"/>
                </a:solidFill>
                <a:latin typeface="+mn-lt"/>
                <a:ea typeface="+mn-ea"/>
                <a:cs typeface="+mn-cs"/>
              </a:rPr>
              <a:t>). Thus the same MPI results are much more likely to represent a true-positive finding (point </a:t>
            </a:r>
            <a:r>
              <a:rPr baseline="0" b="0" dirty="0" sz="1200" i="1" kern="1200" lang="en-US" strike="noStrike" u="none" smtClean="0">
                <a:solidFill>
                  <a:schemeClr val="tx1"/>
                </a:solidFill>
                <a:latin typeface="+mn-lt"/>
                <a:ea typeface="+mn-ea"/>
                <a:cs typeface="+mn-cs"/>
              </a:rPr>
              <a:t>B </a:t>
            </a:r>
            <a:r>
              <a:rPr baseline="0" b="0" dirty="0" sz="1200" i="0" kern="1200" lang="en-US" strike="noStrike" u="none" smtClean="0">
                <a:solidFill>
                  <a:schemeClr val="tx1"/>
                </a:solidFill>
                <a:latin typeface="+mn-lt"/>
                <a:ea typeface="+mn-ea"/>
                <a:cs typeface="+mn-cs"/>
              </a:rPr>
              <a:t>on </a:t>
            </a:r>
            <a:r>
              <a:rPr baseline="0" b="0" dirty="0" sz="1200" i="1" kern="1200" lang="en-US" strike="noStrike" u="none" smtClean="0">
                <a:solidFill>
                  <a:schemeClr val="tx1"/>
                </a:solidFill>
                <a:latin typeface="+mn-lt"/>
                <a:ea typeface="+mn-ea"/>
                <a:cs typeface="+mn-cs"/>
              </a:rPr>
              <a:t>y </a:t>
            </a:r>
            <a:r>
              <a:rPr baseline="0" b="0" dirty="0" sz="1200" i="0" kern="1200" lang="en-US" strike="noStrike" u="none" smtClean="0">
                <a:solidFill>
                  <a:schemeClr val="tx1"/>
                </a:solidFill>
                <a:latin typeface="+mn-lt"/>
                <a:ea typeface="+mn-ea"/>
                <a:cs typeface="+mn-cs"/>
              </a:rPr>
              <a:t>axis in </a:t>
            </a:r>
            <a:r>
              <a:rPr baseline="0" b="1" dirty="0" sz="1200" i="0" kern="1200" lang="en-US" strike="noStrike" u="none" smtClean="0">
                <a:solidFill>
                  <a:schemeClr val="tx1"/>
                </a:solidFill>
                <a:latin typeface="+mn-lt"/>
                <a:ea typeface="+mn-ea"/>
                <a:cs typeface="+mn-cs"/>
              </a:rPr>
              <a:t>D</a:t>
            </a:r>
            <a:r>
              <a:rPr baseline="0" b="0" dirty="0" sz="1200" i="0" kern="1200" lang="en-US" strike="noStrike" u="none" smtClean="0">
                <a:solidFill>
                  <a:schemeClr val="tx1"/>
                </a:solidFill>
                <a:latin typeface="+mn-lt"/>
                <a:ea typeface="+mn-ea"/>
                <a:cs typeface="+mn-cs"/>
              </a:rPr>
              <a:t>, 95%) and less likely to represent a false-positive study (5%). </a:t>
            </a:r>
            <a:endParaRPr dirty="0" lang="en-US"/>
          </a:p>
        </p:txBody>
      </p:sp>
      <p:sp>
        <p:nvSpPr>
          <p:cNvPr id="1048681" name="Slide Number Placeholder 3"/>
          <p:cNvSpPr>
            <a:spLocks noGrp="1"/>
          </p:cNvSpPr>
          <p:nvPr>
            <p:ph type="sldNum" sz="quarter" idx="10"/>
          </p:nvPr>
        </p:nvSpPr>
        <p:spPr/>
        <p:txBody>
          <a:bodyPr/>
          <a:p>
            <a:fld id="{236876CC-C778-4D01-A875-DF9493F8B79D}" type="slidenum">
              <a:rPr lang="en-US" smtClean="0"/>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86" name="Slide Image Placeholder 1"/>
          <p:cNvSpPr>
            <a:spLocks noChangeAspect="1" noRot="1" noGrp="1"/>
          </p:cNvSpPr>
          <p:nvPr>
            <p:ph type="sldImg"/>
          </p:nvPr>
        </p:nvSpPr>
        <p:spPr/>
      </p:sp>
      <p:sp>
        <p:nvSpPr>
          <p:cNvPr id="1048687" name="Notes Placeholder 2"/>
          <p:cNvSpPr>
            <a:spLocks noGrp="1"/>
          </p:cNvSpPr>
          <p:nvPr>
            <p:ph type="body" idx="1"/>
          </p:nvPr>
        </p:nvSpPr>
        <p:spPr/>
        <p:txBody>
          <a:bodyPr/>
          <a:p>
            <a:pPr algn="l" defTabSz="914400" eaLnBrk="1" fontAlgn="auto" hangingPunct="1" indent="0" latinLnBrk="0" marL="0" marR="0" rtl="0">
              <a:lnSpc>
                <a:spcPct val="100000"/>
              </a:lnSpc>
              <a:spcBef>
                <a:spcPts val="0"/>
              </a:spcBef>
              <a:spcAft>
                <a:spcPts val="0"/>
              </a:spcAft>
              <a:buClrTx/>
              <a:buSzTx/>
              <a:buFontTx/>
              <a:buNone/>
            </a:pPr>
            <a:endParaRPr dirty="0" lang="en-US" smtClean="0"/>
          </a:p>
        </p:txBody>
      </p:sp>
      <p:sp>
        <p:nvSpPr>
          <p:cNvPr id="1048688" name="Slide Number Placeholder 3"/>
          <p:cNvSpPr>
            <a:spLocks noGrp="1"/>
          </p:cNvSpPr>
          <p:nvPr>
            <p:ph type="sldNum" sz="quarter" idx="10"/>
          </p:nvPr>
        </p:nvSpPr>
        <p:spPr/>
        <p:txBody>
          <a:bodyPr/>
          <a:p>
            <a:fld id="{236876CC-C778-4D01-A875-DF9493F8B79D}" type="slidenum">
              <a:rPr lang="en-US" smtClean="0"/>
              <a:t>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89" name="Slide Image Placeholder 1"/>
          <p:cNvSpPr>
            <a:spLocks noChangeAspect="1" noRot="1" noGrp="1"/>
          </p:cNvSpPr>
          <p:nvPr>
            <p:ph type="sldImg"/>
          </p:nvPr>
        </p:nvSpPr>
        <p:spPr/>
      </p:sp>
      <p:sp>
        <p:nvSpPr>
          <p:cNvPr id="1048690" name="Notes Placeholder 2"/>
          <p:cNvSpPr>
            <a:spLocks noGrp="1"/>
          </p:cNvSpPr>
          <p:nvPr>
            <p:ph type="body" idx="1"/>
          </p:nvPr>
        </p:nvSpPr>
        <p:spPr/>
        <p:txBody>
          <a:bodyPr/>
          <a:p>
            <a:r>
              <a:rPr dirty="0" lang="en-US" smtClean="0"/>
              <a:t>Lung uptake of 201Tl has been more extensively validated than lung uptake of the 99mTc tracers </a:t>
            </a:r>
            <a:r>
              <a:rPr dirty="0" lang="en-US" err="1" smtClean="0"/>
              <a:t>sestamibi</a:t>
            </a:r>
            <a:r>
              <a:rPr dirty="0" lang="en-US" smtClean="0"/>
              <a:t> and </a:t>
            </a:r>
            <a:r>
              <a:rPr dirty="0" lang="en-US" err="1" smtClean="0"/>
              <a:t>tetrofosmin</a:t>
            </a:r>
            <a:r>
              <a:rPr dirty="0" lang="en-US" smtClean="0"/>
              <a:t>. </a:t>
            </a:r>
          </a:p>
          <a:p>
            <a:pPr>
              <a:buNone/>
            </a:pPr>
            <a:endParaRPr dirty="0" lang="en-US" smtClean="0"/>
          </a:p>
          <a:p>
            <a:r>
              <a:rPr b="1" dirty="0" lang="en-US" smtClean="0"/>
              <a:t>Splanchnic or background activity is minimal after thallium stress injection, allowing image acquisition earlier after stress. </a:t>
            </a:r>
          </a:p>
          <a:p>
            <a:endParaRPr dirty="0" lang="en-US" smtClean="0"/>
          </a:p>
          <a:p>
            <a:endParaRPr dirty="0" lang="en-US" smtClean="0"/>
          </a:p>
          <a:p>
            <a:r>
              <a:rPr b="1" dirty="0" lang="en-US" smtClean="0"/>
              <a:t>In addition, the redistribution properties of thallium mandate that imaging begin relatively early after stress, so lung uptake may be more apparent</a:t>
            </a:r>
          </a:p>
          <a:p>
            <a:endParaRPr dirty="0" lang="en-US"/>
          </a:p>
        </p:txBody>
      </p:sp>
      <p:sp>
        <p:nvSpPr>
          <p:cNvPr id="1048691" name="Slide Number Placeholder 3"/>
          <p:cNvSpPr>
            <a:spLocks noGrp="1"/>
          </p:cNvSpPr>
          <p:nvPr>
            <p:ph type="sldNum" sz="quarter" idx="10"/>
          </p:nvPr>
        </p:nvSpPr>
        <p:spPr/>
        <p:txBody>
          <a:bodyPr/>
          <a:p>
            <a:fld id="{236876CC-C778-4D01-A875-DF9493F8B79D}" type="slidenum">
              <a:rPr lang="en-US" smtClean="0"/>
              <a:t>50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06" name="Slide Image Placeholder 1"/>
          <p:cNvSpPr>
            <a:spLocks noChangeAspect="1" noRot="1" noGrp="1"/>
          </p:cNvSpPr>
          <p:nvPr>
            <p:ph type="sldImg"/>
          </p:nvPr>
        </p:nvSpPr>
        <p:spPr/>
      </p:sp>
      <p:sp>
        <p:nvSpPr>
          <p:cNvPr id="1048707" name="Notes Placeholder 2"/>
          <p:cNvSpPr>
            <a:spLocks noGrp="1"/>
          </p:cNvSpPr>
          <p:nvPr>
            <p:ph type="body" idx="1"/>
          </p:nvPr>
        </p:nvSpPr>
        <p:spPr/>
        <p:txBody>
          <a:bodyPr/>
          <a:p>
            <a:pPr algn="l" defTabSz="914400" eaLnBrk="1" fontAlgn="auto" hangingPunct="1" indent="0" latinLnBrk="0" marL="0" marR="0" rtl="0">
              <a:lnSpc>
                <a:spcPct val="100000"/>
              </a:lnSpc>
              <a:spcBef>
                <a:spcPts val="0"/>
              </a:spcBef>
              <a:spcAft>
                <a:spcPts val="0"/>
              </a:spcAft>
              <a:buClrTx/>
              <a:buSzTx/>
              <a:buFontTx/>
              <a:buNone/>
            </a:pPr>
            <a:r>
              <a:rPr b="1" dirty="0" sz="1200" lang="en-US" smtClean="0"/>
              <a:t>Due to the conduction delay inherent in LBBB, the relatively limited time for </a:t>
            </a:r>
            <a:r>
              <a:rPr b="1" dirty="0" sz="1200" lang="en-US" err="1" smtClean="0"/>
              <a:t>septal</a:t>
            </a:r>
            <a:r>
              <a:rPr b="1" dirty="0" sz="1200" lang="en-US" smtClean="0"/>
              <a:t> myocardial blood flow is accentuated by the increased heart rate.</a:t>
            </a:r>
          </a:p>
          <a:p>
            <a:endParaRPr dirty="0" lang="en-US"/>
          </a:p>
        </p:txBody>
      </p:sp>
      <p:sp>
        <p:nvSpPr>
          <p:cNvPr id="1048708" name="Slide Number Placeholder 3"/>
          <p:cNvSpPr>
            <a:spLocks noGrp="1"/>
          </p:cNvSpPr>
          <p:nvPr>
            <p:ph type="sldNum" sz="quarter" idx="10"/>
          </p:nvPr>
        </p:nvSpPr>
        <p:spPr/>
        <p:txBody>
          <a:bodyPr/>
          <a:p>
            <a:fld id="{236876CC-C778-4D01-A875-DF9493F8B79D}" type="slidenum">
              <a:rPr lang="en-US" smtClean="0"/>
              <a:t>60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12" name="Slide Image Placeholder 1"/>
          <p:cNvSpPr>
            <a:spLocks noChangeAspect="1" noRot="1" noGrp="1"/>
          </p:cNvSpPr>
          <p:nvPr>
            <p:ph type="sldImg"/>
          </p:nvPr>
        </p:nvSpPr>
        <p:spPr/>
      </p:sp>
      <p:sp>
        <p:nvSpPr>
          <p:cNvPr id="1048713" name="Notes Placeholder 2"/>
          <p:cNvSpPr>
            <a:spLocks noGrp="1"/>
          </p:cNvSpPr>
          <p:nvPr>
            <p:ph type="body" idx="1"/>
          </p:nvPr>
        </p:nvSpPr>
        <p:spPr/>
        <p:txBody>
          <a:bodyPr/>
          <a:p>
            <a:endParaRPr dirty="0" sz="1200" lang="en-US" smtClean="0"/>
          </a:p>
          <a:p>
            <a:pPr indent="0" marL="0">
              <a:buNone/>
            </a:pPr>
            <a:endParaRPr dirty="0" sz="1200" lang="en-US" smtClean="0"/>
          </a:p>
          <a:p>
            <a:r>
              <a:rPr dirty="0" sz="1200" lang="en-US" smtClean="0"/>
              <a:t>In PET, only the total attenuation through the whole body along a specific direction must be known. </a:t>
            </a:r>
          </a:p>
          <a:p>
            <a:endParaRPr dirty="0" sz="1200" lang="en-US" smtClean="0"/>
          </a:p>
          <a:p>
            <a:r>
              <a:rPr dirty="0" sz="1200" lang="en-US" smtClean="0"/>
              <a:t>On the other hand, in SPECT, it is necessary to know the exact depth along a projection line where the radioactive decay took place in order to correct for attenuation. </a:t>
            </a:r>
          </a:p>
          <a:p>
            <a:endParaRPr dirty="0" lang="en-US"/>
          </a:p>
        </p:txBody>
      </p:sp>
      <p:sp>
        <p:nvSpPr>
          <p:cNvPr id="1048714" name="Slide Number Placeholder 3"/>
          <p:cNvSpPr>
            <a:spLocks noGrp="1"/>
          </p:cNvSpPr>
          <p:nvPr>
            <p:ph type="sldNum" sz="quarter" idx="10"/>
          </p:nvPr>
        </p:nvSpPr>
        <p:spPr/>
        <p:txBody>
          <a:bodyPr/>
          <a:p>
            <a:fld id="{236876CC-C778-4D01-A875-DF9493F8B79D}" type="slidenum">
              <a:rPr lang="en-US" smtClean="0"/>
              <a:t>62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19" name="Slide Image Placeholder 1"/>
          <p:cNvSpPr>
            <a:spLocks noChangeAspect="1" noRot="1" noGrp="1"/>
          </p:cNvSpPr>
          <p:nvPr>
            <p:ph type="sldImg"/>
          </p:nvPr>
        </p:nvSpPr>
        <p:spPr/>
      </p:sp>
      <p:sp>
        <p:nvSpPr>
          <p:cNvPr id="1048720" name="Notes Placeholder 2"/>
          <p:cNvSpPr>
            <a:spLocks noGrp="1"/>
          </p:cNvSpPr>
          <p:nvPr>
            <p:ph type="body" idx="1"/>
          </p:nvPr>
        </p:nvSpPr>
        <p:spPr/>
        <p:txBody>
          <a:bodyPr/>
          <a:p>
            <a:endParaRPr dirty="0" lang="en-US" smtClean="0"/>
          </a:p>
          <a:p>
            <a:r>
              <a:rPr dirty="0" lang="en-US" smtClean="0"/>
              <a:t>Before the use of gated SPECT, comprehensive information on both perfusion and function required separate testing modalities, such as SPECT MPI and separate radionuclide </a:t>
            </a:r>
            <a:r>
              <a:rPr dirty="0" lang="en-US" err="1" smtClean="0"/>
              <a:t>ventriculography</a:t>
            </a:r>
            <a:r>
              <a:rPr dirty="0" lang="en-US" smtClean="0"/>
              <a:t> (RVG) or echocardiography.</a:t>
            </a:r>
          </a:p>
          <a:p>
            <a:endParaRPr dirty="0" lang="en-US"/>
          </a:p>
        </p:txBody>
      </p:sp>
      <p:sp>
        <p:nvSpPr>
          <p:cNvPr id="1048721" name="Slide Number Placeholder 3"/>
          <p:cNvSpPr>
            <a:spLocks noGrp="1"/>
          </p:cNvSpPr>
          <p:nvPr>
            <p:ph type="sldNum" sz="quarter" idx="10"/>
          </p:nvPr>
        </p:nvSpPr>
        <p:spPr/>
        <p:txBody>
          <a:bodyPr/>
          <a:p>
            <a:fld id="{236876CC-C778-4D01-A875-DF9493F8B79D}" type="slidenum">
              <a:rPr lang="en-US" smtClean="0"/>
              <a:t>65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26" name="Slide Image Placeholder 1"/>
          <p:cNvSpPr>
            <a:spLocks noChangeAspect="1" noRot="1" noGrp="1"/>
          </p:cNvSpPr>
          <p:nvPr>
            <p:ph type="sldImg"/>
          </p:nvPr>
        </p:nvSpPr>
        <p:spPr/>
      </p:sp>
      <p:sp>
        <p:nvSpPr>
          <p:cNvPr id="1048727" name="Notes Placeholder 2"/>
          <p:cNvSpPr>
            <a:spLocks noGrp="1"/>
          </p:cNvSpPr>
          <p:nvPr>
            <p:ph type="body" idx="1"/>
          </p:nvPr>
        </p:nvSpPr>
        <p:spPr/>
        <p:txBody>
          <a:bodyPr/>
          <a:p>
            <a:r>
              <a:rPr dirty="0" lang="en-US" smtClean="0"/>
              <a:t>When objects being imaged fall below a certain thickness threshold, count (or photon) recovery from the object is related not only to the tracer concentration within that object but also to the thickness of the object.</a:t>
            </a:r>
          </a:p>
          <a:p>
            <a:endParaRPr dirty="0" lang="en-US" smtClean="0"/>
          </a:p>
          <a:p>
            <a:r>
              <a:rPr dirty="0" lang="en-US" smtClean="0"/>
              <a:t>For SPECT imaging, usually all myocardial wall thicknesses fall below that threshold. </a:t>
            </a:r>
          </a:p>
          <a:p>
            <a:endParaRPr dirty="0" lang="en-US"/>
          </a:p>
        </p:txBody>
      </p:sp>
      <p:sp>
        <p:nvSpPr>
          <p:cNvPr id="1048728" name="Slide Number Placeholder 3"/>
          <p:cNvSpPr>
            <a:spLocks noGrp="1"/>
          </p:cNvSpPr>
          <p:nvPr>
            <p:ph type="sldNum" sz="quarter" idx="10"/>
          </p:nvPr>
        </p:nvSpPr>
        <p:spPr/>
        <p:txBody>
          <a:bodyPr/>
          <a:p>
            <a:fld id="{236876CC-C778-4D01-A875-DF9493F8B79D}" type="slidenum">
              <a:rPr lang="en-US" smtClean="0"/>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03" name="Slide Image Placeholder 1"/>
          <p:cNvSpPr>
            <a:spLocks noChangeAspect="1" noRot="1" noGrp="1"/>
          </p:cNvSpPr>
          <p:nvPr>
            <p:ph type="sldImg"/>
          </p:nvPr>
        </p:nvSpPr>
        <p:spPr/>
      </p:sp>
      <p:sp>
        <p:nvSpPr>
          <p:cNvPr id="1048604" name="Notes Placeholder 2"/>
          <p:cNvSpPr>
            <a:spLocks noGrp="1"/>
          </p:cNvSpPr>
          <p:nvPr>
            <p:ph type="body" idx="1"/>
          </p:nvPr>
        </p:nvSpPr>
        <p:spPr/>
        <p:txBody>
          <a:bodyPr>
            <a:normAutofit/>
          </a:bodyPr>
          <a:p>
            <a:endParaRPr dirty="0" lang="en-US"/>
          </a:p>
        </p:txBody>
      </p:sp>
      <p:sp>
        <p:nvSpPr>
          <p:cNvPr id="1048605" name="Slide Number Placeholder 3"/>
          <p:cNvSpPr>
            <a:spLocks noGrp="1"/>
          </p:cNvSpPr>
          <p:nvPr>
            <p:ph type="sldNum" sz="quarter" idx="10"/>
          </p:nvPr>
        </p:nvSpPr>
        <p:spPr/>
        <p:txBody>
          <a:bodyPr/>
          <a:p>
            <a:fld id="{236876CC-C778-4D01-A875-DF9493F8B79D}" type="slidenum">
              <a:rPr lang="en-US" smtClean="0"/>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47" name="Slide Image Placeholder 1"/>
          <p:cNvSpPr>
            <a:spLocks noChangeAspect="1" noRot="1" noGrp="1"/>
          </p:cNvSpPr>
          <p:nvPr>
            <p:ph type="sldImg"/>
          </p:nvPr>
        </p:nvSpPr>
        <p:spPr/>
      </p:sp>
      <p:sp>
        <p:nvSpPr>
          <p:cNvPr id="1048748" name="Notes Placeholder 2"/>
          <p:cNvSpPr>
            <a:spLocks noGrp="1"/>
          </p:cNvSpPr>
          <p:nvPr>
            <p:ph type="body" idx="1"/>
          </p:nvPr>
        </p:nvSpPr>
        <p:spPr/>
        <p:txBody>
          <a:bodyPr/>
          <a:p>
            <a:r>
              <a:rPr b="1" dirty="0" lang="en-US" smtClean="0"/>
              <a:t>In a human feasibility study where absolute quantitation </a:t>
            </a:r>
            <a:r>
              <a:rPr dirty="0" lang="en-US" smtClean="0"/>
              <a:t>of 18F-flurpiridaz myocardial blood flow (MBF) was studied over a wide range of cardiac flow in the presence or absence of stress-inducible myocardial ischemia, there was a significant decrease in stress MBF in CAD territories, which allowed a clear distinction between vascular territories exhibiting stress-inducible myocardial ischemia and those with normal perfusion.</a:t>
            </a:r>
          </a:p>
          <a:p>
            <a:endParaRPr dirty="0" lang="en-US" smtClean="0"/>
          </a:p>
          <a:p>
            <a:r>
              <a:rPr dirty="0" lang="en-US" smtClean="0"/>
              <a:t>Further studies in larger numbers of patients will be needed to evaluate the clinical utility and diagnostic accuracy of 18Fflurpiridaz absolute MBF, particularly in patients with </a:t>
            </a:r>
            <a:r>
              <a:rPr dirty="0" lang="en-US" err="1" smtClean="0"/>
              <a:t>multivessel</a:t>
            </a:r>
            <a:r>
              <a:rPr dirty="0" lang="en-US" smtClean="0"/>
              <a:t> CAD.</a:t>
            </a:r>
          </a:p>
          <a:p>
            <a:endParaRPr dirty="0" lang="en-US"/>
          </a:p>
        </p:txBody>
      </p:sp>
      <p:sp>
        <p:nvSpPr>
          <p:cNvPr id="1048749" name="Slide Number Placeholder 3"/>
          <p:cNvSpPr>
            <a:spLocks noGrp="1"/>
          </p:cNvSpPr>
          <p:nvPr>
            <p:ph type="sldNum" sz="quarter" idx="10"/>
          </p:nvPr>
        </p:nvSpPr>
        <p:spPr/>
        <p:txBody>
          <a:bodyPr/>
          <a:p>
            <a:fld id="{236876CC-C778-4D01-A875-DF9493F8B79D}" type="slidenum">
              <a:rPr lang="en-US" smtClean="0"/>
              <a:t>83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56" name="Slide Image Placeholder 1"/>
          <p:cNvSpPr>
            <a:spLocks noChangeAspect="1" noRot="1" noGrp="1"/>
          </p:cNvSpPr>
          <p:nvPr>
            <p:ph type="sldImg"/>
          </p:nvPr>
        </p:nvSpPr>
        <p:spPr/>
      </p:sp>
      <p:sp>
        <p:nvSpPr>
          <p:cNvPr id="1048757" name="Notes Placeholder 2"/>
          <p:cNvSpPr>
            <a:spLocks noGrp="1"/>
          </p:cNvSpPr>
          <p:nvPr>
            <p:ph type="body" idx="1"/>
          </p:nvPr>
        </p:nvSpPr>
        <p:spPr/>
        <p:txBody>
          <a:bodyPr/>
          <a:p>
            <a:r>
              <a:rPr b="1" dirty="0" sz="1200" i="0" kern="1200" lang="en-US" smtClean="0">
                <a:solidFill>
                  <a:schemeClr val="tx1"/>
                </a:solidFill>
                <a:effectLst/>
                <a:latin typeface="+mn-lt"/>
                <a:ea typeface="+mn-ea"/>
                <a:cs typeface="+mn-cs"/>
              </a:rPr>
              <a:t>Myocardial flow reserve</a:t>
            </a:r>
            <a:r>
              <a:rPr b="0" dirty="0" sz="1200" i="0" kern="1200" lang="en-US" smtClean="0">
                <a:solidFill>
                  <a:schemeClr val="tx1"/>
                </a:solidFill>
                <a:effectLst/>
                <a:latin typeface="+mn-lt"/>
                <a:ea typeface="+mn-ea"/>
                <a:cs typeface="+mn-cs"/>
              </a:rPr>
              <a:t> (MFR) constitutes the ratio of MBF during maximal coronary vasodilatation to resting MBF</a:t>
            </a:r>
            <a:endParaRPr dirty="0" lang="en-US"/>
          </a:p>
        </p:txBody>
      </p:sp>
      <p:sp>
        <p:nvSpPr>
          <p:cNvPr id="1048758" name="Slide Number Placeholder 3"/>
          <p:cNvSpPr>
            <a:spLocks noGrp="1"/>
          </p:cNvSpPr>
          <p:nvPr>
            <p:ph type="sldNum" sz="quarter" idx="10"/>
          </p:nvPr>
        </p:nvSpPr>
        <p:spPr/>
        <p:txBody>
          <a:bodyPr/>
          <a:p>
            <a:fld id="{236876CC-C778-4D01-A875-DF9493F8B79D}" type="slidenum">
              <a:rPr lang="en-US" smtClean="0"/>
              <a:t>89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65" name="Slide Image Placeholder 1"/>
          <p:cNvSpPr>
            <a:spLocks noChangeAspect="1" noRot="1" noGrp="1"/>
          </p:cNvSpPr>
          <p:nvPr>
            <p:ph type="sldImg"/>
          </p:nvPr>
        </p:nvSpPr>
        <p:spPr/>
      </p:sp>
      <p:sp>
        <p:nvSpPr>
          <p:cNvPr id="1048766" name="Notes Placeholder 2"/>
          <p:cNvSpPr>
            <a:spLocks noGrp="1"/>
          </p:cNvSpPr>
          <p:nvPr>
            <p:ph type="body" idx="1"/>
          </p:nvPr>
        </p:nvSpPr>
        <p:spPr/>
        <p:txBody>
          <a:bodyPr/>
          <a:p>
            <a:pPr algn="l" defTabSz="914400" eaLnBrk="1" fontAlgn="auto" hangingPunct="1" indent="0" latinLnBrk="0" marL="0" marR="0" rtl="0">
              <a:lnSpc>
                <a:spcPct val="100000"/>
              </a:lnSpc>
              <a:spcBef>
                <a:spcPts val="0"/>
              </a:spcBef>
              <a:spcAft>
                <a:spcPts val="0"/>
              </a:spcAft>
              <a:buClrTx/>
              <a:buSzTx/>
              <a:buFontTx/>
              <a:buNone/>
            </a:pPr>
            <a:r>
              <a:rPr dirty="0" lang="en-US" smtClean="0"/>
              <a:t>Before the widespread application of tomographic (SPECT) perfusion imaging techniques, planar imaging was the standard acquisition and display methodology. </a:t>
            </a:r>
          </a:p>
          <a:p>
            <a:endParaRPr dirty="0" lang="en-US"/>
          </a:p>
        </p:txBody>
      </p:sp>
      <p:sp>
        <p:nvSpPr>
          <p:cNvPr id="1048767" name="Slide Number Placeholder 3"/>
          <p:cNvSpPr>
            <a:spLocks noGrp="1"/>
          </p:cNvSpPr>
          <p:nvPr>
            <p:ph type="sldNum" sz="quarter" idx="10"/>
          </p:nvPr>
        </p:nvSpPr>
        <p:spPr/>
        <p:txBody>
          <a:bodyPr/>
          <a:p>
            <a:fld id="{236876CC-C778-4D01-A875-DF9493F8B79D}" type="slidenum">
              <a:rPr lang="en-US" smtClean="0"/>
              <a:t>94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782" name="Slide Image Placeholder 1"/>
          <p:cNvSpPr>
            <a:spLocks noChangeAspect="1" noRot="1" noGrp="1"/>
          </p:cNvSpPr>
          <p:nvPr>
            <p:ph type="sldImg"/>
          </p:nvPr>
        </p:nvSpPr>
        <p:spPr/>
      </p:sp>
      <p:sp>
        <p:nvSpPr>
          <p:cNvPr id="1048783" name="Notes Placeholder 2"/>
          <p:cNvSpPr>
            <a:spLocks noGrp="1"/>
          </p:cNvSpPr>
          <p:nvPr>
            <p:ph type="body" idx="1"/>
          </p:nvPr>
        </p:nvSpPr>
        <p:spPr/>
        <p:txBody>
          <a:bodyPr/>
          <a:p>
            <a:r>
              <a:rPr dirty="0" lang="en-US" smtClean="0"/>
              <a:t>Although the right anterior oblique view maximizes overlap of the right and left ventricles, this is not a problem in most patients because the timing of tracer appearance reliably identifies each chamber sequentially. </a:t>
            </a:r>
          </a:p>
          <a:p>
            <a:endParaRPr dirty="0" lang="en-US"/>
          </a:p>
        </p:txBody>
      </p:sp>
      <p:sp>
        <p:nvSpPr>
          <p:cNvPr id="1048784" name="Slide Number Placeholder 3"/>
          <p:cNvSpPr>
            <a:spLocks noGrp="1"/>
          </p:cNvSpPr>
          <p:nvPr>
            <p:ph type="sldNum" sz="quarter" idx="10"/>
          </p:nvPr>
        </p:nvSpPr>
        <p:spPr/>
        <p:txBody>
          <a:bodyPr/>
          <a:p>
            <a:fld id="{236876CC-C778-4D01-A875-DF9493F8B79D}" type="slidenum">
              <a:rPr lang="en-US" smtClean="0"/>
              <a:t>105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11" name="Slide Image Placeholder 1"/>
          <p:cNvSpPr>
            <a:spLocks noChangeAspect="1" noRot="1" noGrp="1"/>
          </p:cNvSpPr>
          <p:nvPr>
            <p:ph type="sldImg"/>
          </p:nvPr>
        </p:nvSpPr>
        <p:spPr/>
      </p:sp>
      <p:sp>
        <p:nvSpPr>
          <p:cNvPr id="1048612" name="Notes Placeholder 2"/>
          <p:cNvSpPr>
            <a:spLocks noGrp="1"/>
          </p:cNvSpPr>
          <p:nvPr>
            <p:ph type="body" idx="1"/>
          </p:nvPr>
        </p:nvSpPr>
        <p:spPr/>
        <p:txBody>
          <a:bodyPr>
            <a:normAutofit/>
          </a:bodyPr>
          <a:p>
            <a:endParaRPr dirty="0" lang="en-US"/>
          </a:p>
        </p:txBody>
      </p:sp>
      <p:sp>
        <p:nvSpPr>
          <p:cNvPr id="1048613" name="Slide Number Placeholder 3"/>
          <p:cNvSpPr>
            <a:spLocks noGrp="1"/>
          </p:cNvSpPr>
          <p:nvPr>
            <p:ph type="sldNum" sz="quarter" idx="10"/>
          </p:nvPr>
        </p:nvSpPr>
        <p:spPr/>
        <p:txBody>
          <a:bodyPr/>
          <a:p>
            <a:fld id="{236876CC-C778-4D01-A875-DF9493F8B79D}"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16" name="Slide Image Placeholder 1"/>
          <p:cNvSpPr>
            <a:spLocks noChangeAspect="1" noRot="1" noGrp="1"/>
          </p:cNvSpPr>
          <p:nvPr>
            <p:ph type="sldImg"/>
          </p:nvPr>
        </p:nvSpPr>
        <p:spPr/>
      </p:sp>
      <p:sp>
        <p:nvSpPr>
          <p:cNvPr id="1048617" name="Notes Placeholder 2"/>
          <p:cNvSpPr>
            <a:spLocks noGrp="1"/>
          </p:cNvSpPr>
          <p:nvPr>
            <p:ph type="body" idx="1"/>
          </p:nvPr>
        </p:nvSpPr>
        <p:spPr/>
        <p:txBody>
          <a:bodyPr/>
          <a:p>
            <a:r>
              <a:rPr b="0" dirty="0" sz="1200" i="0" kern="1200" lang="en-US" smtClean="0">
                <a:solidFill>
                  <a:schemeClr val="tx1"/>
                </a:solidFill>
                <a:effectLst/>
                <a:latin typeface="+mn-lt"/>
                <a:ea typeface="+mn-ea"/>
                <a:cs typeface="+mn-cs"/>
              </a:rPr>
              <a:t>Thallium-activated sodium iodide, </a:t>
            </a:r>
            <a:r>
              <a:rPr b="0" dirty="0" sz="1200" i="0" kern="1200" lang="en-US" err="1" smtClean="0">
                <a:solidFill>
                  <a:schemeClr val="tx1"/>
                </a:solidFill>
                <a:effectLst/>
                <a:latin typeface="+mn-lt"/>
                <a:ea typeface="+mn-ea"/>
                <a:cs typeface="+mn-cs"/>
              </a:rPr>
              <a:t>NaI</a:t>
            </a:r>
            <a:r>
              <a:rPr b="0" dirty="0" sz="1200" i="0" kern="1200" lang="en-US" smtClean="0">
                <a:solidFill>
                  <a:schemeClr val="tx1"/>
                </a:solidFill>
                <a:effectLst/>
                <a:latin typeface="+mn-lt"/>
                <a:ea typeface="+mn-ea"/>
                <a:cs typeface="+mn-cs"/>
              </a:rPr>
              <a:t>(</a:t>
            </a:r>
            <a:r>
              <a:rPr b="0" dirty="0" sz="1200" i="0" kern="1200" lang="en-US" err="1" smtClean="0">
                <a:solidFill>
                  <a:schemeClr val="tx1"/>
                </a:solidFill>
                <a:effectLst/>
                <a:latin typeface="+mn-lt"/>
                <a:ea typeface="+mn-ea"/>
                <a:cs typeface="+mn-cs"/>
              </a:rPr>
              <a:t>Tl</a:t>
            </a:r>
            <a:r>
              <a:rPr b="0" dirty="0" sz="1200" i="0" kern="1200" lang="en-US" smtClean="0">
                <a:solidFill>
                  <a:schemeClr val="tx1"/>
                </a:solidFill>
                <a:effectLst/>
                <a:latin typeface="+mn-lt"/>
                <a:ea typeface="+mn-ea"/>
                <a:cs typeface="+mn-cs"/>
              </a:rPr>
              <a:t>) is still the most commonly used scintillator for </a:t>
            </a:r>
            <a:r>
              <a:rPr b="1" dirty="0" sz="1200" i="0" kern="1200" lang="en-US" smtClean="0">
                <a:solidFill>
                  <a:schemeClr val="tx1"/>
                </a:solidFill>
                <a:effectLst/>
                <a:latin typeface="+mn-lt"/>
                <a:ea typeface="+mn-ea"/>
                <a:cs typeface="+mn-cs"/>
              </a:rPr>
              <a:t>SPECT</a:t>
            </a:r>
            <a:r>
              <a:rPr b="0" dirty="0" sz="1200" i="0" kern="1200" lang="en-US" smtClean="0">
                <a:solidFill>
                  <a:schemeClr val="tx1"/>
                </a:solidFill>
                <a:effectLst/>
                <a:latin typeface="+mn-lt"/>
                <a:ea typeface="+mn-ea"/>
                <a:cs typeface="+mn-cs"/>
              </a:rPr>
              <a:t> applications.</a:t>
            </a:r>
            <a:endParaRPr dirty="0" lang="en-US"/>
          </a:p>
        </p:txBody>
      </p:sp>
      <p:sp>
        <p:nvSpPr>
          <p:cNvPr id="1048618" name="Slide Number Placeholder 3"/>
          <p:cNvSpPr>
            <a:spLocks noGrp="1"/>
          </p:cNvSpPr>
          <p:nvPr>
            <p:ph type="sldNum" sz="quarter" idx="10"/>
          </p:nvPr>
        </p:nvSpPr>
        <p:spPr/>
        <p:txBody>
          <a:bodyPr/>
          <a:p>
            <a:fld id="{236876CC-C778-4D01-A875-DF9493F8B79D}"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25" name="Slide Image Placeholder 1"/>
          <p:cNvSpPr>
            <a:spLocks noChangeAspect="1" noRot="1" noGrp="1"/>
          </p:cNvSpPr>
          <p:nvPr>
            <p:ph type="sldImg"/>
          </p:nvPr>
        </p:nvSpPr>
        <p:spPr/>
      </p:sp>
      <p:sp>
        <p:nvSpPr>
          <p:cNvPr id="1048626" name="Notes Placeholder 2"/>
          <p:cNvSpPr>
            <a:spLocks noGrp="1"/>
          </p:cNvSpPr>
          <p:nvPr>
            <p:ph type="body" idx="1"/>
          </p:nvPr>
        </p:nvSpPr>
        <p:spPr/>
        <p:txBody>
          <a:bodyPr/>
          <a:p>
            <a:endParaRPr dirty="0" lang="en-US"/>
          </a:p>
        </p:txBody>
      </p:sp>
      <p:sp>
        <p:nvSpPr>
          <p:cNvPr id="1048627" name="Slide Number Placeholder 3"/>
          <p:cNvSpPr>
            <a:spLocks noGrp="1"/>
          </p:cNvSpPr>
          <p:nvPr>
            <p:ph type="sldNum" sz="quarter" idx="10"/>
          </p:nvPr>
        </p:nvSpPr>
        <p:spPr/>
        <p:txBody>
          <a:bodyPr/>
          <a:p>
            <a:fld id="{236876CC-C778-4D01-A875-DF9493F8B79D}" type="slidenum">
              <a:rPr lang="en-US" smtClean="0"/>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29" name="Slide Image Placeholder 1"/>
          <p:cNvSpPr>
            <a:spLocks noChangeAspect="1" noRot="1" noGrp="1"/>
          </p:cNvSpPr>
          <p:nvPr>
            <p:ph type="sldImg"/>
          </p:nvPr>
        </p:nvSpPr>
        <p:spPr/>
      </p:sp>
      <p:sp>
        <p:nvSpPr>
          <p:cNvPr id="1048630" name="Notes Placeholder 2"/>
          <p:cNvSpPr>
            <a:spLocks noGrp="1"/>
          </p:cNvSpPr>
          <p:nvPr>
            <p:ph type="body" idx="1"/>
          </p:nvPr>
        </p:nvSpPr>
        <p:spPr/>
        <p:txBody>
          <a:bodyPr>
            <a:normAutofit/>
          </a:bodyPr>
          <a:p>
            <a:r>
              <a:rPr b="1" dirty="0" sz="1200" lang="en-US" smtClean="0"/>
              <a:t>(the proportion of tracer extracted from the blood as it passes through the myocardium)</a:t>
            </a:r>
          </a:p>
          <a:p>
            <a:endParaRPr dirty="0" lang="en-US" smtClean="0"/>
          </a:p>
          <a:p>
            <a:endParaRPr dirty="0" lang="en-US"/>
          </a:p>
        </p:txBody>
      </p:sp>
      <p:sp>
        <p:nvSpPr>
          <p:cNvPr id="1048631" name="Slide Number Placeholder 3"/>
          <p:cNvSpPr>
            <a:spLocks noGrp="1"/>
          </p:cNvSpPr>
          <p:nvPr>
            <p:ph type="sldNum" sz="quarter" idx="10"/>
          </p:nvPr>
        </p:nvSpPr>
        <p:spPr/>
        <p:txBody>
          <a:bodyPr/>
          <a:p>
            <a:fld id="{236876CC-C778-4D01-A875-DF9493F8B79D}" type="slidenum">
              <a:rPr lang="en-US" smtClean="0"/>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35" name="Slide Image Placeholder 1"/>
          <p:cNvSpPr>
            <a:spLocks noChangeAspect="1" noRot="1" noGrp="1"/>
          </p:cNvSpPr>
          <p:nvPr>
            <p:ph type="sldImg"/>
          </p:nvPr>
        </p:nvSpPr>
        <p:spPr/>
      </p:sp>
      <p:sp>
        <p:nvSpPr>
          <p:cNvPr id="1048636" name="Notes Placeholder 2"/>
          <p:cNvSpPr>
            <a:spLocks noGrp="1"/>
          </p:cNvSpPr>
          <p:nvPr>
            <p:ph type="body" idx="1"/>
          </p:nvPr>
        </p:nvSpPr>
        <p:spPr/>
        <p:txBody>
          <a:bodyPr>
            <a:normAutofit/>
          </a:bodyPr>
          <a:p>
            <a:pPr algn="l" defTabSz="914400" eaLnBrk="1" fontAlgn="auto" hangingPunct="1" indent="0" latinLnBrk="0" marL="0" marR="0" rtl="0">
              <a:lnSpc>
                <a:spcPct val="100000"/>
              </a:lnSpc>
              <a:spcBef>
                <a:spcPts val="0"/>
              </a:spcBef>
              <a:spcAft>
                <a:spcPts val="0"/>
              </a:spcAft>
              <a:buClrTx/>
              <a:buSzTx/>
              <a:buFontTx/>
              <a:buNone/>
            </a:pPr>
            <a:r>
              <a:rPr dirty="0" i="1" lang="en-US" smtClean="0"/>
              <a:t>However, in </a:t>
            </a:r>
            <a:r>
              <a:rPr dirty="0" lang="en-US" smtClean="0"/>
              <a:t>some patients with CAD, the initial uptake of thallium during stress may be severely decreased, and tracer accumulation from the </a:t>
            </a:r>
            <a:r>
              <a:rPr dirty="0" lang="en-US" err="1" smtClean="0"/>
              <a:t>recirculating</a:t>
            </a:r>
            <a:r>
              <a:rPr dirty="0" lang="en-US" smtClean="0"/>
              <a:t> thallium in the blood during the redistribution phase may be slow or even absent because of rapid decline of thallium levels in the blood.</a:t>
            </a:r>
          </a:p>
          <a:p>
            <a:endParaRPr dirty="0" lang="en-US"/>
          </a:p>
        </p:txBody>
      </p:sp>
      <p:sp>
        <p:nvSpPr>
          <p:cNvPr id="1048637" name="Slide Number Placeholder 3"/>
          <p:cNvSpPr>
            <a:spLocks noGrp="1"/>
          </p:cNvSpPr>
          <p:nvPr>
            <p:ph type="sldNum" sz="quarter" idx="10"/>
          </p:nvPr>
        </p:nvSpPr>
        <p:spPr/>
        <p:txBody>
          <a:bodyPr/>
          <a:p>
            <a:fld id="{236876CC-C778-4D01-A875-DF9493F8B79D}" type="slidenum">
              <a:rPr lang="en-US" smtClean="0"/>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42" name="Slide Image Placeholder 1"/>
          <p:cNvSpPr>
            <a:spLocks noChangeAspect="1" noRot="1" noGrp="1"/>
          </p:cNvSpPr>
          <p:nvPr>
            <p:ph type="sldImg"/>
          </p:nvPr>
        </p:nvSpPr>
        <p:spPr/>
      </p:sp>
      <p:sp>
        <p:nvSpPr>
          <p:cNvPr id="1048643" name="Notes Placeholder 2"/>
          <p:cNvSpPr>
            <a:spLocks noGrp="1"/>
          </p:cNvSpPr>
          <p:nvPr>
            <p:ph type="body" idx="1"/>
          </p:nvPr>
        </p:nvSpPr>
        <p:spPr/>
        <p:txBody>
          <a:bodyPr>
            <a:normAutofit/>
          </a:bodyPr>
          <a:p>
            <a:r>
              <a:rPr dirty="0" lang="en-US" smtClean="0"/>
              <a:t>0.01 </a:t>
            </a:r>
            <a:r>
              <a:rPr dirty="0" lang="en-US" err="1" smtClean="0"/>
              <a:t>mci</a:t>
            </a:r>
            <a:r>
              <a:rPr dirty="0" lang="en-US" smtClean="0"/>
              <a:t>= 0.37mbq</a:t>
            </a:r>
            <a:endParaRPr dirty="0" lang="en-US"/>
          </a:p>
        </p:txBody>
      </p:sp>
      <p:sp>
        <p:nvSpPr>
          <p:cNvPr id="1048644" name="Slide Number Placeholder 3"/>
          <p:cNvSpPr>
            <a:spLocks noGrp="1"/>
          </p:cNvSpPr>
          <p:nvPr>
            <p:ph type="sldNum" sz="quarter" idx="10"/>
          </p:nvPr>
        </p:nvSpPr>
        <p:spPr/>
        <p:txBody>
          <a:bodyPr/>
          <a:p>
            <a:fld id="{236876CC-C778-4D01-A875-DF9493F8B79D}" type="slidenum">
              <a:rPr lang="en-US" smtClean="0"/>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48" name="Slide Image Placeholder 1"/>
          <p:cNvSpPr>
            <a:spLocks noChangeAspect="1" noRot="1" noGrp="1"/>
          </p:cNvSpPr>
          <p:nvPr>
            <p:ph type="sldImg"/>
          </p:nvPr>
        </p:nvSpPr>
        <p:spPr/>
      </p:sp>
      <p:sp>
        <p:nvSpPr>
          <p:cNvPr id="1048649" name="Notes Placeholder 2"/>
          <p:cNvSpPr>
            <a:spLocks noGrp="1"/>
          </p:cNvSpPr>
          <p:nvPr>
            <p:ph type="body" idx="1"/>
          </p:nvPr>
        </p:nvSpPr>
        <p:spPr/>
        <p:txBody>
          <a:bodyPr/>
          <a:p>
            <a:r>
              <a:rPr dirty="0" lang="en-US" err="1" smtClean="0"/>
              <a:t>Thr</a:t>
            </a:r>
            <a:r>
              <a:rPr dirty="0" lang="en-US" smtClean="0"/>
              <a:t>= 85% of </a:t>
            </a:r>
            <a:r>
              <a:rPr dirty="0" lang="en-US" err="1" smtClean="0"/>
              <a:t>mhr</a:t>
            </a:r>
            <a:r>
              <a:rPr dirty="0" lang="en-US" smtClean="0"/>
              <a:t>(220-age)</a:t>
            </a:r>
            <a:endParaRPr dirty="0" lang="en-US"/>
          </a:p>
        </p:txBody>
      </p:sp>
      <p:sp>
        <p:nvSpPr>
          <p:cNvPr id="1048650" name="Slide Number Placeholder 3"/>
          <p:cNvSpPr>
            <a:spLocks noGrp="1"/>
          </p:cNvSpPr>
          <p:nvPr>
            <p:ph type="sldNum" sz="quarter" idx="10"/>
          </p:nvPr>
        </p:nvSpPr>
        <p:spPr/>
        <p:txBody>
          <a:bodyPr/>
          <a:p>
            <a:fld id="{236876CC-C778-4D01-A875-DF9493F8B79D}"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1D8BD707-D9CF-40AE-B4C6-C98DA3205C09}" type="datetimeFigureOut">
              <a:rPr lang="en-US" smtClean="0"/>
              <a:t>12/31/2019</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09" name=""/>
        <p:cNvGrpSpPr/>
        <p:nvPr/>
      </p:nvGrpSpPr>
      <p:grpSpPr>
        <a:xfrm>
          <a:off x="0" y="0"/>
          <a:ext cx="0" cy="0"/>
          <a:chOff x="0" y="0"/>
          <a:chExt cx="0" cy="0"/>
        </a:xfrm>
      </p:grpSpPr>
      <p:sp>
        <p:nvSpPr>
          <p:cNvPr id="1048823" name="Title 1"/>
          <p:cNvSpPr>
            <a:spLocks noGrp="1"/>
          </p:cNvSpPr>
          <p:nvPr>
            <p:ph type="title"/>
          </p:nvPr>
        </p:nvSpPr>
        <p:spPr/>
        <p:txBody>
          <a:bodyPr/>
          <a:p>
            <a:r>
              <a:rPr lang="en-US" smtClean="0"/>
              <a:t>Click to edit Master title style</a:t>
            </a:r>
            <a:endParaRPr lang="en-US"/>
          </a:p>
        </p:txBody>
      </p:sp>
      <p:sp>
        <p:nvSpPr>
          <p:cNvPr id="1048824"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25" name="Date Placeholder 3"/>
          <p:cNvSpPr>
            <a:spLocks noGrp="1"/>
          </p:cNvSpPr>
          <p:nvPr>
            <p:ph type="dt" sz="half" idx="10"/>
          </p:nvPr>
        </p:nvSpPr>
        <p:spPr/>
        <p:txBody>
          <a:bodyPr/>
          <a:p>
            <a:fld id="{1D8BD707-D9CF-40AE-B4C6-C98DA3205C09}" type="datetimeFigureOut">
              <a:rPr lang="en-US" smtClean="0"/>
              <a:t>12/31/2019</a:t>
            </a:fld>
            <a:endParaRPr lang="en-US"/>
          </a:p>
        </p:txBody>
      </p:sp>
      <p:sp>
        <p:nvSpPr>
          <p:cNvPr id="1048826" name="Footer Placeholder 4"/>
          <p:cNvSpPr>
            <a:spLocks noGrp="1"/>
          </p:cNvSpPr>
          <p:nvPr>
            <p:ph type="ftr" sz="quarter" idx="11"/>
          </p:nvPr>
        </p:nvSpPr>
        <p:spPr/>
        <p:txBody>
          <a:bodyPr/>
          <a:p>
            <a:endParaRPr lang="en-US"/>
          </a:p>
        </p:txBody>
      </p:sp>
      <p:sp>
        <p:nvSpPr>
          <p:cNvPr id="104882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07" name=""/>
        <p:cNvGrpSpPr/>
        <p:nvPr/>
      </p:nvGrpSpPr>
      <p:grpSpPr>
        <a:xfrm>
          <a:off x="0" y="0"/>
          <a:ext cx="0" cy="0"/>
          <a:chOff x="0" y="0"/>
          <a:chExt cx="0" cy="0"/>
        </a:xfrm>
      </p:grpSpPr>
      <p:sp>
        <p:nvSpPr>
          <p:cNvPr id="1048812"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813"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4" name="Date Placeholder 3"/>
          <p:cNvSpPr>
            <a:spLocks noGrp="1"/>
          </p:cNvSpPr>
          <p:nvPr>
            <p:ph type="dt" sz="half" idx="10"/>
          </p:nvPr>
        </p:nvSpPr>
        <p:spPr/>
        <p:txBody>
          <a:bodyPr/>
          <a:p>
            <a:fld id="{1D8BD707-D9CF-40AE-B4C6-C98DA3205C09}" type="datetimeFigureOut">
              <a:rPr lang="en-US" smtClean="0"/>
              <a:t>12/31/2019</a:t>
            </a:fld>
            <a:endParaRPr lang="en-US"/>
          </a:p>
        </p:txBody>
      </p:sp>
      <p:sp>
        <p:nvSpPr>
          <p:cNvPr id="1048815" name="Footer Placeholder 4"/>
          <p:cNvSpPr>
            <a:spLocks noGrp="1"/>
          </p:cNvSpPr>
          <p:nvPr>
            <p:ph type="ftr" sz="quarter" idx="11"/>
          </p:nvPr>
        </p:nvSpPr>
        <p:spPr/>
        <p:txBody>
          <a:bodyPr/>
          <a:p>
            <a:endParaRPr lang="en-US"/>
          </a:p>
        </p:txBody>
      </p:sp>
      <p:sp>
        <p:nvSpPr>
          <p:cNvPr id="1048816"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8" name=""/>
        <p:cNvGrpSpPr/>
        <p:nvPr/>
      </p:nvGrpSpPr>
      <p:grpSpPr>
        <a:xfrm>
          <a:off x="0" y="0"/>
          <a:ext cx="0" cy="0"/>
          <a:chOff x="0" y="0"/>
          <a:chExt cx="0" cy="0"/>
        </a:xfrm>
      </p:grpSpPr>
      <p:sp>
        <p:nvSpPr>
          <p:cNvPr id="1048588" name="Title 1"/>
          <p:cNvSpPr>
            <a:spLocks noGrp="1"/>
          </p:cNvSpPr>
          <p:nvPr>
            <p:ph type="title"/>
          </p:nvPr>
        </p:nvSpPr>
        <p:spPr/>
        <p:txBody>
          <a:bodyPr/>
          <a:p>
            <a:r>
              <a:rPr lang="en-US" smtClean="0"/>
              <a:t>Click to edit Master title style</a:t>
            </a:r>
            <a:endParaRPr lang="en-US"/>
          </a:p>
        </p:txBody>
      </p:sp>
      <p:sp>
        <p:nvSpPr>
          <p:cNvPr id="1048589"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0" name="Date Placeholder 3"/>
          <p:cNvSpPr>
            <a:spLocks noGrp="1"/>
          </p:cNvSpPr>
          <p:nvPr>
            <p:ph type="dt" sz="half" idx="10"/>
          </p:nvPr>
        </p:nvSpPr>
        <p:spPr/>
        <p:txBody>
          <a:bodyPr/>
          <a:p>
            <a:fld id="{1D8BD707-D9CF-40AE-B4C6-C98DA3205C09}" type="datetimeFigureOut">
              <a:rPr lang="en-US" smtClean="0"/>
              <a:t>12/31/2019</a:t>
            </a:fld>
            <a:endParaRPr lang="en-US"/>
          </a:p>
        </p:txBody>
      </p:sp>
      <p:sp>
        <p:nvSpPr>
          <p:cNvPr id="1048591" name="Footer Placeholder 4"/>
          <p:cNvSpPr>
            <a:spLocks noGrp="1"/>
          </p:cNvSpPr>
          <p:nvPr>
            <p:ph type="ftr" sz="quarter" idx="11"/>
          </p:nvPr>
        </p:nvSpPr>
        <p:spPr/>
        <p:txBody>
          <a:bodyPr/>
          <a:p>
            <a:endParaRPr lang="en-US"/>
          </a:p>
        </p:txBody>
      </p:sp>
      <p:sp>
        <p:nvSpPr>
          <p:cNvPr id="1048592"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10" name=""/>
        <p:cNvGrpSpPr/>
        <p:nvPr/>
      </p:nvGrpSpPr>
      <p:grpSpPr>
        <a:xfrm>
          <a:off x="0" y="0"/>
          <a:ext cx="0" cy="0"/>
          <a:chOff x="0" y="0"/>
          <a:chExt cx="0" cy="0"/>
        </a:xfrm>
      </p:grpSpPr>
      <p:sp>
        <p:nvSpPr>
          <p:cNvPr id="1048828"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829"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830" name="Date Placeholder 3"/>
          <p:cNvSpPr>
            <a:spLocks noGrp="1"/>
          </p:cNvSpPr>
          <p:nvPr>
            <p:ph type="dt" sz="half" idx="10"/>
          </p:nvPr>
        </p:nvSpPr>
        <p:spPr/>
        <p:txBody>
          <a:bodyPr/>
          <a:p>
            <a:fld id="{1D8BD707-D9CF-40AE-B4C6-C98DA3205C09}" type="datetimeFigureOut">
              <a:rPr lang="en-US" smtClean="0"/>
              <a:t>12/31/2019</a:t>
            </a:fld>
            <a:endParaRPr lang="en-US"/>
          </a:p>
        </p:txBody>
      </p:sp>
      <p:sp>
        <p:nvSpPr>
          <p:cNvPr id="1048831" name="Footer Placeholder 4"/>
          <p:cNvSpPr>
            <a:spLocks noGrp="1"/>
          </p:cNvSpPr>
          <p:nvPr>
            <p:ph type="ftr" sz="quarter" idx="11"/>
          </p:nvPr>
        </p:nvSpPr>
        <p:spPr/>
        <p:txBody>
          <a:bodyPr/>
          <a:p>
            <a:endParaRPr lang="en-US"/>
          </a:p>
        </p:txBody>
      </p:sp>
      <p:sp>
        <p:nvSpPr>
          <p:cNvPr id="1048832"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11" name=""/>
        <p:cNvGrpSpPr/>
        <p:nvPr/>
      </p:nvGrpSpPr>
      <p:grpSpPr>
        <a:xfrm>
          <a:off x="0" y="0"/>
          <a:ext cx="0" cy="0"/>
          <a:chOff x="0" y="0"/>
          <a:chExt cx="0" cy="0"/>
        </a:xfrm>
      </p:grpSpPr>
      <p:sp>
        <p:nvSpPr>
          <p:cNvPr id="1048833" name="Title 1"/>
          <p:cNvSpPr>
            <a:spLocks noGrp="1"/>
          </p:cNvSpPr>
          <p:nvPr>
            <p:ph type="title"/>
          </p:nvPr>
        </p:nvSpPr>
        <p:spPr/>
        <p:txBody>
          <a:bodyPr/>
          <a:p>
            <a:r>
              <a:rPr lang="en-US" smtClean="0"/>
              <a:t>Click to edit Master title style</a:t>
            </a:r>
            <a:endParaRPr lang="en-US"/>
          </a:p>
        </p:txBody>
      </p:sp>
      <p:sp>
        <p:nvSpPr>
          <p:cNvPr id="104883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6" name="Date Placeholder 4"/>
          <p:cNvSpPr>
            <a:spLocks noGrp="1"/>
          </p:cNvSpPr>
          <p:nvPr>
            <p:ph type="dt" sz="half" idx="10"/>
          </p:nvPr>
        </p:nvSpPr>
        <p:spPr/>
        <p:txBody>
          <a:bodyPr/>
          <a:p>
            <a:fld id="{1D8BD707-D9CF-40AE-B4C6-C98DA3205C09}" type="datetimeFigureOut">
              <a:rPr lang="en-US" smtClean="0"/>
              <a:t>12/31/2019</a:t>
            </a:fld>
            <a:endParaRPr lang="en-US"/>
          </a:p>
        </p:txBody>
      </p:sp>
      <p:sp>
        <p:nvSpPr>
          <p:cNvPr id="1048837" name="Footer Placeholder 5"/>
          <p:cNvSpPr>
            <a:spLocks noGrp="1"/>
          </p:cNvSpPr>
          <p:nvPr>
            <p:ph type="ftr" sz="quarter" idx="11"/>
          </p:nvPr>
        </p:nvSpPr>
        <p:spPr/>
        <p:txBody>
          <a:bodyPr/>
          <a:p>
            <a:endParaRPr lang="en-US"/>
          </a:p>
        </p:txBody>
      </p:sp>
      <p:sp>
        <p:nvSpPr>
          <p:cNvPr id="1048838"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12" name=""/>
        <p:cNvGrpSpPr/>
        <p:nvPr/>
      </p:nvGrpSpPr>
      <p:grpSpPr>
        <a:xfrm>
          <a:off x="0" y="0"/>
          <a:ext cx="0" cy="0"/>
          <a:chOff x="0" y="0"/>
          <a:chExt cx="0" cy="0"/>
        </a:xfrm>
      </p:grpSpPr>
      <p:sp>
        <p:nvSpPr>
          <p:cNvPr id="1048839" name="Title 1"/>
          <p:cNvSpPr>
            <a:spLocks noGrp="1"/>
          </p:cNvSpPr>
          <p:nvPr>
            <p:ph type="title"/>
          </p:nvPr>
        </p:nvSpPr>
        <p:spPr/>
        <p:txBody>
          <a:bodyPr/>
          <a:p>
            <a:r>
              <a:rPr lang="en-US" smtClean="0"/>
              <a:t>Click to edit Master title style</a:t>
            </a:r>
            <a:endParaRPr lang="en-US"/>
          </a:p>
        </p:txBody>
      </p:sp>
      <p:sp>
        <p:nvSpPr>
          <p:cNvPr id="1048840"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4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2"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4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4" name="Date Placeholder 6"/>
          <p:cNvSpPr>
            <a:spLocks noGrp="1"/>
          </p:cNvSpPr>
          <p:nvPr>
            <p:ph type="dt" sz="half" idx="10"/>
          </p:nvPr>
        </p:nvSpPr>
        <p:spPr/>
        <p:txBody>
          <a:bodyPr/>
          <a:p>
            <a:fld id="{1D8BD707-D9CF-40AE-B4C6-C98DA3205C09}" type="datetimeFigureOut">
              <a:rPr lang="en-US" smtClean="0"/>
              <a:t>12/31/2019</a:t>
            </a:fld>
            <a:endParaRPr lang="en-US"/>
          </a:p>
        </p:txBody>
      </p:sp>
      <p:sp>
        <p:nvSpPr>
          <p:cNvPr id="1048845" name="Footer Placeholder 7"/>
          <p:cNvSpPr>
            <a:spLocks noGrp="1"/>
          </p:cNvSpPr>
          <p:nvPr>
            <p:ph type="ftr" sz="quarter" idx="11"/>
          </p:nvPr>
        </p:nvSpPr>
        <p:spPr/>
        <p:txBody>
          <a:bodyPr/>
          <a:p>
            <a:endParaRPr lang="en-US"/>
          </a:p>
        </p:txBody>
      </p:sp>
      <p:sp>
        <p:nvSpPr>
          <p:cNvPr id="1048846"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06" name=""/>
        <p:cNvGrpSpPr/>
        <p:nvPr/>
      </p:nvGrpSpPr>
      <p:grpSpPr>
        <a:xfrm>
          <a:off x="0" y="0"/>
          <a:ext cx="0" cy="0"/>
          <a:chOff x="0" y="0"/>
          <a:chExt cx="0" cy="0"/>
        </a:xfrm>
      </p:grpSpPr>
      <p:sp>
        <p:nvSpPr>
          <p:cNvPr id="1048808" name="Title 1"/>
          <p:cNvSpPr>
            <a:spLocks noGrp="1"/>
          </p:cNvSpPr>
          <p:nvPr>
            <p:ph type="title"/>
          </p:nvPr>
        </p:nvSpPr>
        <p:spPr/>
        <p:txBody>
          <a:bodyPr/>
          <a:p>
            <a:r>
              <a:rPr lang="en-US" smtClean="0"/>
              <a:t>Click to edit Master title style</a:t>
            </a:r>
            <a:endParaRPr lang="en-US"/>
          </a:p>
        </p:txBody>
      </p:sp>
      <p:sp>
        <p:nvSpPr>
          <p:cNvPr id="1048809" name="Date Placeholder 2"/>
          <p:cNvSpPr>
            <a:spLocks noGrp="1"/>
          </p:cNvSpPr>
          <p:nvPr>
            <p:ph type="dt" sz="half" idx="10"/>
          </p:nvPr>
        </p:nvSpPr>
        <p:spPr/>
        <p:txBody>
          <a:bodyPr/>
          <a:p>
            <a:fld id="{1D8BD707-D9CF-40AE-B4C6-C98DA3205C09}" type="datetimeFigureOut">
              <a:rPr lang="en-US" smtClean="0"/>
              <a:t>12/31/2019</a:t>
            </a:fld>
            <a:endParaRPr lang="en-US"/>
          </a:p>
        </p:txBody>
      </p:sp>
      <p:sp>
        <p:nvSpPr>
          <p:cNvPr id="1048810" name="Footer Placeholder 3"/>
          <p:cNvSpPr>
            <a:spLocks noGrp="1"/>
          </p:cNvSpPr>
          <p:nvPr>
            <p:ph type="ftr" sz="quarter" idx="11"/>
          </p:nvPr>
        </p:nvSpPr>
        <p:spPr/>
        <p:txBody>
          <a:bodyPr/>
          <a:p>
            <a:endParaRPr lang="en-US"/>
          </a:p>
        </p:txBody>
      </p:sp>
      <p:sp>
        <p:nvSpPr>
          <p:cNvPr id="1048811"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13" name=""/>
        <p:cNvGrpSpPr/>
        <p:nvPr/>
      </p:nvGrpSpPr>
      <p:grpSpPr>
        <a:xfrm>
          <a:off x="0" y="0"/>
          <a:ext cx="0" cy="0"/>
          <a:chOff x="0" y="0"/>
          <a:chExt cx="0" cy="0"/>
        </a:xfrm>
      </p:grpSpPr>
      <p:sp>
        <p:nvSpPr>
          <p:cNvPr id="1048847" name="Date Placeholder 1"/>
          <p:cNvSpPr>
            <a:spLocks noGrp="1"/>
          </p:cNvSpPr>
          <p:nvPr>
            <p:ph type="dt" sz="half" idx="10"/>
          </p:nvPr>
        </p:nvSpPr>
        <p:spPr/>
        <p:txBody>
          <a:bodyPr/>
          <a:p>
            <a:fld id="{1D8BD707-D9CF-40AE-B4C6-C98DA3205C09}" type="datetimeFigureOut">
              <a:rPr lang="en-US" smtClean="0"/>
              <a:t>12/31/2019</a:t>
            </a:fld>
            <a:endParaRPr lang="en-US"/>
          </a:p>
        </p:txBody>
      </p:sp>
      <p:sp>
        <p:nvSpPr>
          <p:cNvPr id="1048848" name="Footer Placeholder 2"/>
          <p:cNvSpPr>
            <a:spLocks noGrp="1"/>
          </p:cNvSpPr>
          <p:nvPr>
            <p:ph type="ftr" sz="quarter" idx="11"/>
          </p:nvPr>
        </p:nvSpPr>
        <p:spPr/>
        <p:txBody>
          <a:bodyPr/>
          <a:p>
            <a:endParaRPr lang="en-US"/>
          </a:p>
        </p:txBody>
      </p:sp>
      <p:sp>
        <p:nvSpPr>
          <p:cNvPr id="1048849"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14" name=""/>
        <p:cNvGrpSpPr/>
        <p:nvPr/>
      </p:nvGrpSpPr>
      <p:grpSpPr>
        <a:xfrm>
          <a:off x="0" y="0"/>
          <a:ext cx="0" cy="0"/>
          <a:chOff x="0" y="0"/>
          <a:chExt cx="0" cy="0"/>
        </a:xfrm>
      </p:grpSpPr>
      <p:sp>
        <p:nvSpPr>
          <p:cNvPr id="1048850"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85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5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53" name="Date Placeholder 4"/>
          <p:cNvSpPr>
            <a:spLocks noGrp="1"/>
          </p:cNvSpPr>
          <p:nvPr>
            <p:ph type="dt" sz="half" idx="10"/>
          </p:nvPr>
        </p:nvSpPr>
        <p:spPr/>
        <p:txBody>
          <a:bodyPr/>
          <a:p>
            <a:fld id="{1D8BD707-D9CF-40AE-B4C6-C98DA3205C09}" type="datetimeFigureOut">
              <a:rPr lang="en-US" smtClean="0"/>
              <a:t>12/31/2019</a:t>
            </a:fld>
            <a:endParaRPr lang="en-US"/>
          </a:p>
        </p:txBody>
      </p:sp>
      <p:sp>
        <p:nvSpPr>
          <p:cNvPr id="1048854" name="Footer Placeholder 5"/>
          <p:cNvSpPr>
            <a:spLocks noGrp="1"/>
          </p:cNvSpPr>
          <p:nvPr>
            <p:ph type="ftr" sz="quarter" idx="11"/>
          </p:nvPr>
        </p:nvSpPr>
        <p:spPr/>
        <p:txBody>
          <a:bodyPr/>
          <a:p>
            <a:endParaRPr lang="en-US"/>
          </a:p>
        </p:txBody>
      </p:sp>
      <p:sp>
        <p:nvSpPr>
          <p:cNvPr id="104885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08" name=""/>
        <p:cNvGrpSpPr/>
        <p:nvPr/>
      </p:nvGrpSpPr>
      <p:grpSpPr>
        <a:xfrm>
          <a:off x="0" y="0"/>
          <a:ext cx="0" cy="0"/>
          <a:chOff x="0" y="0"/>
          <a:chExt cx="0" cy="0"/>
        </a:xfrm>
      </p:grpSpPr>
      <p:sp>
        <p:nvSpPr>
          <p:cNvPr id="1048817"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818"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819"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20" name="Date Placeholder 4"/>
          <p:cNvSpPr>
            <a:spLocks noGrp="1"/>
          </p:cNvSpPr>
          <p:nvPr>
            <p:ph type="dt" sz="half" idx="10"/>
          </p:nvPr>
        </p:nvSpPr>
        <p:spPr/>
        <p:txBody>
          <a:bodyPr/>
          <a:p>
            <a:fld id="{1D8BD707-D9CF-40AE-B4C6-C98DA3205C09}" type="datetimeFigureOut">
              <a:rPr lang="en-US" smtClean="0"/>
              <a:t>12/31/2019</a:t>
            </a:fld>
            <a:endParaRPr lang="en-US"/>
          </a:p>
        </p:txBody>
      </p:sp>
      <p:sp>
        <p:nvSpPr>
          <p:cNvPr id="1048821" name="Footer Placeholder 5"/>
          <p:cNvSpPr>
            <a:spLocks noGrp="1"/>
          </p:cNvSpPr>
          <p:nvPr>
            <p:ph type="ftr" sz="quarter" idx="11"/>
          </p:nvPr>
        </p:nvSpPr>
        <p:spPr/>
        <p:txBody>
          <a:bodyPr/>
          <a:p>
            <a:endParaRPr lang="en-US"/>
          </a:p>
        </p:txBody>
      </p:sp>
      <p:sp>
        <p:nvSpPr>
          <p:cNvPr id="1048822"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12/31/2019</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06.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hyperlink" Target="https://www.ncbi.nlm.nih.gov/pmc/articles/PMC6133155/" TargetMode="External"/><Relationship Id="rId2" Type="http://schemas.openxmlformats.org/officeDocument/2006/relationships/image" Target="../media/image35.png"/><Relationship Id="rId3"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6.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4.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95.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Rectangle 3"/>
          <p:cNvSpPr/>
          <p:nvPr/>
        </p:nvSpPr>
        <p:spPr>
          <a:xfrm>
            <a:off x="186707" y="2284274"/>
            <a:ext cx="8804893" cy="1691641"/>
          </a:xfrm>
          <a:prstGeom prst="rect"/>
          <a:solidFill>
            <a:schemeClr val="bg1">
              <a:lumMod val="95000"/>
            </a:schemeClr>
          </a:solidFill>
          <a:ln>
            <a:solidFill>
              <a:schemeClr val="tx1">
                <a:lumMod val="65000"/>
                <a:lumOff val="35000"/>
              </a:schemeClr>
            </a:solidFill>
          </a:ln>
        </p:spPr>
        <p:txBody>
          <a:bodyPr bIns="45720" lIns="91440" rIns="91440" tIns="45720" wrap="square">
            <a:spAutoFit/>
            <a:scene3d>
              <a:camera prst="orthographicFront"/>
              <a:lightRig dir="tl" rig="soft">
                <a:rot lat="0" lon="0" rev="0"/>
              </a:lightRig>
            </a:scene3d>
            <a:sp3d contourW="25400" prstMaterial="matte">
              <a:bevelT w="25400" h="55880" prst="artDeco"/>
              <a:contourClr>
                <a:schemeClr val="accent2">
                  <a:tint val="20000"/>
                </a:schemeClr>
              </a:contourClr>
            </a:sp3d>
          </a:bodyPr>
          <a:p>
            <a:pPr algn="ctr"/>
            <a:r>
              <a:rPr b="1" cap="none" dirty="0" sz="5400" lang="en-US" spc="50" smtClean="0">
                <a:ln w="11430"/>
                <a:solidFill>
                  <a:sysClr lastClr="000000" val="windowText"/>
                </a:solidFill>
                <a:effectLst>
                  <a:outerShdw algn="tl" blurRad="76200" dir="5400000" dist="50800" rotWithShape="0">
                    <a:srgbClr val="000000">
                      <a:alpha val="65000"/>
                    </a:srgbClr>
                  </a:outerShdw>
                </a:effectLst>
              </a:rPr>
              <a:t>Basics of Cardiac Nuclear Imaging</a:t>
            </a:r>
            <a:endParaRPr b="1" cap="none" dirty="0" sz="5400" lang="en-US" spc="50">
              <a:ln w="11430"/>
              <a:solidFill>
                <a:sysClr lastClr="000000" val="windowText"/>
              </a:solidFill>
              <a:effectLst>
                <a:outerShdw algn="tl" blurRad="76200" dir="5400000" dist="50800" rotWithShape="0">
                  <a:srgbClr val="000000">
                    <a:alpha val="65000"/>
                  </a:srgbClr>
                </a:outerShdw>
              </a:effectLst>
            </a:endParaRPr>
          </a:p>
        </p:txBody>
      </p:sp>
      <p:sp>
        <p:nvSpPr>
          <p:cNvPr id="1048587" name="TextBox 1"/>
          <p:cNvSpPr txBox="1"/>
          <p:nvPr/>
        </p:nvSpPr>
        <p:spPr>
          <a:xfrm>
            <a:off x="1219200" y="4648200"/>
            <a:ext cx="2667000" cy="1015663"/>
          </a:xfrm>
          <a:prstGeom prst="rect"/>
          <a:noFill/>
        </p:spPr>
        <p:txBody>
          <a:bodyPr rtlCol="0" wrap="square">
            <a:spAutoFit/>
          </a:bodyPr>
          <a:p>
            <a:pPr indent="-342900" marL="342900">
              <a:buFont typeface="Wingdings" pitchFamily="2" charset="2"/>
              <a:buChar char="v"/>
            </a:pPr>
            <a:r>
              <a:rPr b="1" dirty="0" sz="2000" i="1" lang="en-US" smtClean="0">
                <a:solidFill>
                  <a:schemeClr val="tx2">
                    <a:lumMod val="60000"/>
                    <a:lumOff val="40000"/>
                  </a:schemeClr>
                </a:solidFill>
              </a:rPr>
              <a:t>Dr. Amol Patil </a:t>
            </a:r>
          </a:p>
          <a:p>
            <a:pPr indent="-342900" marL="342900">
              <a:buFont typeface="Wingdings" pitchFamily="2" charset="2"/>
              <a:buChar char="v"/>
            </a:pPr>
            <a:r>
              <a:rPr b="1" dirty="0" sz="2000" i="1" lang="en-US" smtClean="0">
                <a:solidFill>
                  <a:schemeClr val="tx2">
                    <a:lumMod val="60000"/>
                    <a:lumOff val="40000"/>
                  </a:schemeClr>
                </a:solidFill>
              </a:rPr>
              <a:t>Dept. of cardiology</a:t>
            </a:r>
          </a:p>
          <a:p>
            <a:pPr indent="-342900" marL="342900">
              <a:buFont typeface="Wingdings" pitchFamily="2" charset="2"/>
              <a:buChar char="v"/>
            </a:pPr>
            <a:r>
              <a:rPr b="1" dirty="0" sz="2000" i="1" lang="en-US" smtClean="0">
                <a:solidFill>
                  <a:schemeClr val="tx2">
                    <a:lumMod val="60000"/>
                    <a:lumOff val="40000"/>
                  </a:schemeClr>
                </a:solidFill>
              </a:rPr>
              <a:t>GMC, </a:t>
            </a:r>
            <a:r>
              <a:rPr b="1" dirty="0" sz="2000" i="1" lang="en-US" err="1" smtClean="0">
                <a:solidFill>
                  <a:schemeClr val="tx2">
                    <a:lumMod val="60000"/>
                    <a:lumOff val="40000"/>
                  </a:schemeClr>
                </a:solidFill>
              </a:rPr>
              <a:t>kozhikode</a:t>
            </a:r>
            <a:endParaRPr b="1" dirty="0" sz="2000" i="1" lang="en-US">
              <a:solidFill>
                <a:schemeClr val="tx2">
                  <a:lumMod val="60000"/>
                  <a:lumOff val="40000"/>
                </a:schemeClr>
              </a:solidFill>
            </a:endParaRP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pic>
        <p:nvPicPr>
          <p:cNvPr id="209715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2286000"/>
            <a:ext cx="9159737" cy="4343400"/>
          </a:xfrm>
          <a:prstGeom prst="rect"/>
          <a:noFill/>
          <a:ln w="9525">
            <a:noFill/>
            <a:miter lim="800000"/>
            <a:headEnd/>
            <a:tailEnd/>
          </a:ln>
          <a:effectLst/>
        </p:spPr>
      </p:pic>
      <p:sp>
        <p:nvSpPr>
          <p:cNvPr id="1048610" name="TextBox 1"/>
          <p:cNvSpPr txBox="1"/>
          <p:nvPr/>
        </p:nvSpPr>
        <p:spPr>
          <a:xfrm>
            <a:off x="228600" y="457200"/>
            <a:ext cx="8763000" cy="738664"/>
          </a:xfrm>
          <a:prstGeom prst="rect"/>
          <a:noFill/>
        </p:spPr>
        <p:txBody>
          <a:bodyPr rtlCol="0" wrap="square">
            <a:spAutoFit/>
          </a:bodyPr>
          <a:p>
            <a:r>
              <a:rPr b="1" dirty="0" i="1" lang="en-US"/>
              <a:t>Slices also cut parallel to the long axis of the heart but perpendicular to the </a:t>
            </a:r>
            <a:r>
              <a:rPr dirty="0" lang="en-US"/>
              <a:t>vertical long-axis slices are known as </a:t>
            </a:r>
            <a:r>
              <a:rPr b="1" dirty="0" sz="2400" i="1" lang="en-US">
                <a:solidFill>
                  <a:srgbClr val="FF0000"/>
                </a:solidFill>
              </a:rPr>
              <a:t>horizontal long-axis tomograms </a:t>
            </a:r>
            <a:endParaRPr b="1" dirty="0" i="1" lang="en-US">
              <a:solidFill>
                <a:srgbClr val="FF0000"/>
              </a:solidFill>
            </a:endParaRPr>
          </a:p>
        </p:txBody>
      </p:sp>
    </p:spTree>
  </p:cSld>
  <p:clrMapOvr>
    <a:masterClrMapping/>
  </p:clrMapOvr>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75" name="Content Placeholder 2"/>
          <p:cNvSpPr>
            <a:spLocks noGrp="1"/>
          </p:cNvSpPr>
          <p:nvPr>
            <p:ph idx="1"/>
          </p:nvPr>
        </p:nvSpPr>
        <p:spPr>
          <a:xfrm>
            <a:off x="457200" y="404664"/>
            <a:ext cx="8229600" cy="5721499"/>
          </a:xfrm>
        </p:spPr>
        <p:txBody>
          <a:bodyPr>
            <a:normAutofit/>
          </a:bodyPr>
          <a:p>
            <a:r>
              <a:rPr dirty="0" sz="2400" lang="en-US"/>
              <a:t>Arrhythmias such as</a:t>
            </a:r>
            <a:r>
              <a:rPr b="1" dirty="0" sz="2400" lang="en-US"/>
              <a:t> multiple PVCs</a:t>
            </a:r>
            <a:r>
              <a:rPr dirty="0" sz="2400" lang="en-US"/>
              <a:t> can adversely affect the study if these beats account for more than 10% of the total. </a:t>
            </a:r>
          </a:p>
          <a:p>
            <a:endParaRPr dirty="0" sz="2400" lang="en-US"/>
          </a:p>
          <a:p>
            <a:r>
              <a:rPr dirty="0" sz="2400" lang="en-US"/>
              <a:t>In patients with </a:t>
            </a:r>
            <a:r>
              <a:rPr b="1" dirty="0" sz="2400" lang="en-US"/>
              <a:t>atrial fibrillation</a:t>
            </a:r>
            <a:r>
              <a:rPr dirty="0" sz="2400" lang="en-US"/>
              <a:t>, there may be considerable beat-to-beat variability, and the mean EF obtained during the period of acquisition may </a:t>
            </a:r>
            <a:r>
              <a:rPr b="1" dirty="0" sz="2400" lang="en-US"/>
              <a:t>underestimate the actual LVEF</a:t>
            </a:r>
            <a:r>
              <a:rPr dirty="0" sz="2400" lang="en-US"/>
              <a:t>.</a:t>
            </a:r>
          </a:p>
          <a:p>
            <a:endParaRPr dirty="0" sz="240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776" name="Title 1"/>
          <p:cNvSpPr>
            <a:spLocks noGrp="1"/>
          </p:cNvSpPr>
          <p:nvPr>
            <p:ph type="title"/>
          </p:nvPr>
        </p:nvSpPr>
        <p:spPr>
          <a:xfrm>
            <a:off x="457200" y="274638"/>
            <a:ext cx="8229600" cy="639762"/>
          </a:xfrm>
        </p:spPr>
        <p:txBody>
          <a:bodyPr>
            <a:normAutofit fontScale="90000"/>
          </a:bodyPr>
          <a:p>
            <a:r>
              <a:rPr b="1" dirty="0" lang="en-US" smtClean="0"/>
              <a:t>Image Display and Analysis.</a:t>
            </a:r>
            <a:br>
              <a:rPr b="1" dirty="0" lang="en-US" smtClean="0"/>
            </a:br>
            <a:endParaRPr dirty="0" lang="en-US"/>
          </a:p>
        </p:txBody>
      </p:sp>
      <p:sp>
        <p:nvSpPr>
          <p:cNvPr id="1048777" name="Content Placeholder 2"/>
          <p:cNvSpPr>
            <a:spLocks noGrp="1"/>
          </p:cNvSpPr>
          <p:nvPr>
            <p:ph idx="1"/>
          </p:nvPr>
        </p:nvSpPr>
        <p:spPr>
          <a:xfrm>
            <a:off x="457200" y="762000"/>
            <a:ext cx="8229600" cy="5715000"/>
          </a:xfrm>
        </p:spPr>
        <p:txBody>
          <a:bodyPr>
            <a:normAutofit/>
          </a:bodyPr>
          <a:p>
            <a:r>
              <a:rPr dirty="0" sz="2400" lang="en-US" smtClean="0"/>
              <a:t>Qualitative inspection of equilibrium studies as an endless cinematic loop of the cardiac cycle </a:t>
            </a:r>
            <a:r>
              <a:rPr b="1" dirty="0" sz="2400" lang="en-US" smtClean="0"/>
              <a:t>allows assessment of </a:t>
            </a:r>
          </a:p>
          <a:p>
            <a:endParaRPr b="1" dirty="0" sz="2400" lang="en-US" smtClean="0"/>
          </a:p>
          <a:p>
            <a:r>
              <a:rPr b="1" dirty="0" sz="2400" lang="en-US" smtClean="0"/>
              <a:t>(1) size of heart chambers and great vessels; </a:t>
            </a:r>
          </a:p>
          <a:p>
            <a:r>
              <a:rPr b="1" dirty="0" sz="2400" lang="en-US" smtClean="0"/>
              <a:t>(2) regional wall motion; </a:t>
            </a:r>
          </a:p>
          <a:p>
            <a:r>
              <a:rPr b="1" dirty="0" sz="2400" lang="en-US" smtClean="0"/>
              <a:t>(3) </a:t>
            </a:r>
            <a:r>
              <a:rPr dirty="0" sz="2400" lang="en-US" smtClean="0"/>
              <a:t>global function (qualitative assessment) </a:t>
            </a:r>
            <a:endParaRPr b="1" dirty="0" sz="2400" lang="en-US" smtClean="0"/>
          </a:p>
          <a:p>
            <a:r>
              <a:rPr b="1" dirty="0" sz="2400" lang="en-US" smtClean="0"/>
              <a:t>(4) ventricular wall thickness, pericardial effusion, </a:t>
            </a:r>
            <a:r>
              <a:rPr dirty="0" sz="2400" lang="en-US" smtClean="0"/>
              <a:t>pericardial fat pad, or </a:t>
            </a:r>
            <a:r>
              <a:rPr dirty="0" sz="2400" lang="en-US" err="1" smtClean="0"/>
              <a:t>paracardiac</a:t>
            </a:r>
            <a:r>
              <a:rPr dirty="0" sz="2400" lang="en-US" smtClean="0"/>
              <a:t> mass; and </a:t>
            </a:r>
          </a:p>
          <a:p>
            <a:r>
              <a:rPr dirty="0" sz="2400" lang="en-US" smtClean="0"/>
              <a:t>(5) </a:t>
            </a:r>
            <a:r>
              <a:rPr dirty="0" sz="2400" lang="en-US" err="1" smtClean="0"/>
              <a:t>extracardiac</a:t>
            </a:r>
            <a:r>
              <a:rPr dirty="0" sz="2400" lang="en-US" smtClean="0"/>
              <a:t> uptake, such as splenomegaly.</a:t>
            </a:r>
          </a:p>
        </p:txBody>
      </p:sp>
    </p:spTree>
  </p:cSld>
  <p:clrMapOvr>
    <a:masterClrMapping/>
  </p:clrMapOvr>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pic>
        <p:nvPicPr>
          <p:cNvPr id="209718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620688"/>
            <a:ext cx="9079836" cy="5688632"/>
          </a:xfrm>
          <a:prstGeom prst="rect"/>
          <a:noFill/>
          <a:ln w="9525">
            <a:noFill/>
            <a:miter lim="800000"/>
            <a:headEnd/>
            <a:tailEnd/>
          </a:ln>
          <a:effectLst/>
        </p:spPr>
      </p:pic>
    </p:spTree>
  </p:cSld>
  <p:clrMapOvr>
    <a:masterClrMapping/>
  </p:clrMapOvr>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pic>
        <p:nvPicPr>
          <p:cNvPr id="209718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929390" y="0"/>
            <a:ext cx="7387026" cy="6629400"/>
          </a:xfrm>
          <a:prstGeom prst="rect"/>
          <a:noFill/>
          <a:ln w="9525">
            <a:noFill/>
            <a:miter lim="800000"/>
            <a:headEnd/>
            <a:tailEnd/>
          </a:ln>
          <a:effectLst/>
        </p:spPr>
      </p:pic>
    </p:spTree>
  </p:cSld>
  <p:clrMapOvr>
    <a:masterClrMapping/>
  </p:clrMapOvr>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778" name="Title 1"/>
          <p:cNvSpPr>
            <a:spLocks noGrp="1"/>
          </p:cNvSpPr>
          <p:nvPr>
            <p:ph type="title"/>
          </p:nvPr>
        </p:nvSpPr>
        <p:spPr>
          <a:xfrm>
            <a:off x="457200" y="457200"/>
            <a:ext cx="8229600" cy="639762"/>
          </a:xfrm>
        </p:spPr>
        <p:txBody>
          <a:bodyPr>
            <a:normAutofit fontScale="90000"/>
          </a:bodyPr>
          <a:p>
            <a:r>
              <a:rPr b="1" dirty="0" sz="3300" lang="en-US" smtClean="0">
                <a:solidFill>
                  <a:schemeClr val="tx2">
                    <a:lumMod val="60000"/>
                    <a:lumOff val="40000"/>
                  </a:schemeClr>
                </a:solidFill>
              </a:rPr>
              <a:t>First-Pass Radionuclide Angiography or </a:t>
            </a:r>
            <a:r>
              <a:rPr b="1" dirty="0" sz="3300" lang="en-US" err="1" smtClean="0">
                <a:solidFill>
                  <a:schemeClr val="tx2">
                    <a:lumMod val="60000"/>
                    <a:lumOff val="40000"/>
                  </a:schemeClr>
                </a:solidFill>
              </a:rPr>
              <a:t>Ventriculography</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79" name="Content Placeholder 2"/>
          <p:cNvSpPr>
            <a:spLocks noGrp="1"/>
          </p:cNvSpPr>
          <p:nvPr>
            <p:ph idx="1"/>
          </p:nvPr>
        </p:nvSpPr>
        <p:spPr>
          <a:xfrm>
            <a:off x="457200" y="1196752"/>
            <a:ext cx="8229600" cy="5280248"/>
          </a:xfrm>
        </p:spPr>
        <p:txBody>
          <a:bodyPr>
            <a:normAutofit/>
          </a:bodyPr>
          <a:p>
            <a:r>
              <a:rPr dirty="0" sz="2800" lang="en-US" smtClean="0"/>
              <a:t>In first-pass RVG studies, the bolus of radioactivity passes initially through the right chambers of the heart, then through the lungs, and finally through the left-sided chambers of the heart.</a:t>
            </a:r>
          </a:p>
          <a:p>
            <a:endParaRPr dirty="0" sz="2800" lang="en-US" smtClean="0"/>
          </a:p>
          <a:p>
            <a:r>
              <a:rPr dirty="0" sz="2800" lang="en-US" smtClean="0"/>
              <a:t>Radiopharmaceuticals used for this purpose must produce adequate counts in a short time at an acceptably low radiation dose to the patient</a:t>
            </a:r>
            <a:endParaRPr dirty="0" sz="2800" lang="en-US"/>
          </a:p>
        </p:txBody>
      </p:sp>
    </p:spTree>
  </p:cSld>
  <p:clrMapOvr>
    <a:masterClrMapping/>
  </p:clrMapOvr>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780" name="Title 1"/>
          <p:cNvSpPr>
            <a:spLocks noGrp="1"/>
          </p:cNvSpPr>
          <p:nvPr>
            <p:ph type="title"/>
          </p:nvPr>
        </p:nvSpPr>
        <p:spPr>
          <a:xfrm>
            <a:off x="457200" y="274638"/>
            <a:ext cx="8229600" cy="639762"/>
          </a:xfrm>
        </p:spPr>
        <p:txBody>
          <a:bodyPr>
            <a:normAutofit fontScale="90000"/>
          </a:bodyPr>
          <a:p>
            <a:r>
              <a:rPr b="1" dirty="0" lang="en-US" smtClean="0"/>
              <a:t>Image Acquisition.</a:t>
            </a:r>
            <a:br>
              <a:rPr b="1" dirty="0" lang="en-US" smtClean="0"/>
            </a:br>
            <a:endParaRPr dirty="0" lang="en-US"/>
          </a:p>
        </p:txBody>
      </p:sp>
      <p:sp>
        <p:nvSpPr>
          <p:cNvPr id="1048781" name="Content Placeholder 2"/>
          <p:cNvSpPr>
            <a:spLocks noGrp="1"/>
          </p:cNvSpPr>
          <p:nvPr>
            <p:ph idx="1"/>
          </p:nvPr>
        </p:nvSpPr>
        <p:spPr>
          <a:xfrm>
            <a:off x="457200" y="762000"/>
            <a:ext cx="8229600" cy="5791200"/>
          </a:xfrm>
        </p:spPr>
        <p:txBody>
          <a:bodyPr>
            <a:normAutofit fontScale="68750" lnSpcReduction="20000"/>
          </a:bodyPr>
          <a:p>
            <a:r>
              <a:rPr dirty="0" lang="en-US" smtClean="0"/>
              <a:t>Images are acquired very rapidly as the tracer passes through the heart chambers. </a:t>
            </a:r>
          </a:p>
          <a:p>
            <a:endParaRPr dirty="0" lang="en-US" smtClean="0"/>
          </a:p>
          <a:p>
            <a:r>
              <a:rPr dirty="0" lang="en-US" smtClean="0"/>
              <a:t>Separation of the right and left ventricles is achieved because of the temporal separation of the bolus. </a:t>
            </a:r>
          </a:p>
          <a:p>
            <a:endParaRPr b="1" dirty="0" lang="en-US" smtClean="0"/>
          </a:p>
          <a:p>
            <a:r>
              <a:rPr b="1" dirty="0" lang="en-US" smtClean="0"/>
              <a:t>Images are acquired in the supine position after the rapid injection of 10 to 25 </a:t>
            </a:r>
            <a:r>
              <a:rPr b="1" dirty="0" lang="en-US" err="1" smtClean="0"/>
              <a:t>mCi</a:t>
            </a:r>
            <a:r>
              <a:rPr b="1" dirty="0" lang="en-US" smtClean="0"/>
              <a:t> of tracer </a:t>
            </a:r>
            <a:r>
              <a:rPr dirty="0" lang="en-US" smtClean="0"/>
              <a:t>through an 18-gauge or larger intravenous catheter placed in the </a:t>
            </a:r>
            <a:r>
              <a:rPr b="1" dirty="0" lang="en-US" smtClean="0"/>
              <a:t>medial </a:t>
            </a:r>
            <a:r>
              <a:rPr b="1" dirty="0" lang="en-US" err="1" smtClean="0"/>
              <a:t>antecubital</a:t>
            </a:r>
            <a:r>
              <a:rPr b="1" dirty="0" lang="en-US" smtClean="0"/>
              <a:t> or external jugular vein</a:t>
            </a:r>
            <a:r>
              <a:rPr dirty="0" lang="en-US" smtClean="0"/>
              <a:t>.</a:t>
            </a:r>
          </a:p>
          <a:p>
            <a:endParaRPr dirty="0" lang="en-US" smtClean="0"/>
          </a:p>
          <a:p>
            <a:r>
              <a:rPr b="1" dirty="0" lang="en-US" smtClean="0"/>
              <a:t>The shallow (20- to 30-degree) right anterior oblique projection is used, to optimize separation of the atria and great vessels from the ventricles and to view the ventricles parallel to their long axes. </a:t>
            </a:r>
          </a:p>
          <a:p>
            <a:endParaRPr dirty="0" lang="en-US" smtClean="0"/>
          </a:p>
          <a:p>
            <a:r>
              <a:rPr dirty="0" lang="en-US" smtClean="0"/>
              <a:t>A 1-mCi tracer dose may be used to ensure proper positioning so that the right and left ventricles are in the field of view.</a:t>
            </a:r>
            <a:endParaRPr dirty="0" lang="en-US"/>
          </a:p>
        </p:txBody>
      </p:sp>
    </p:spTree>
  </p:cSld>
  <p:clrMapOvr>
    <a:masterClrMapping/>
  </p:clrMapOvr>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pic>
        <p:nvPicPr>
          <p:cNvPr id="209718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609600"/>
            <a:ext cx="9138499" cy="5334000"/>
          </a:xfrm>
          <a:prstGeom prst="rect"/>
          <a:noFill/>
          <a:ln w="9525">
            <a:noFill/>
            <a:miter lim="800000"/>
            <a:headEnd/>
            <a:tailEnd/>
          </a:ln>
          <a:effectLst/>
        </p:spPr>
      </p:pic>
    </p:spTree>
  </p:cSld>
  <p:clrMapOvr>
    <a:masterClrMapping/>
  </p:clrMapOvr>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785" name="Title 1"/>
          <p:cNvSpPr>
            <a:spLocks noGrp="1"/>
          </p:cNvSpPr>
          <p:nvPr>
            <p:ph type="title"/>
          </p:nvPr>
        </p:nvSpPr>
        <p:spPr>
          <a:xfrm>
            <a:off x="457200" y="274638"/>
            <a:ext cx="8229600" cy="792162"/>
          </a:xfrm>
        </p:spPr>
        <p:txBody>
          <a:bodyPr>
            <a:normAutofit fontScale="90000"/>
          </a:bodyPr>
          <a:p>
            <a:r>
              <a:rPr b="1" dirty="0" sz="3300" lang="en-US" smtClean="0">
                <a:solidFill>
                  <a:schemeClr val="tx2">
                    <a:lumMod val="60000"/>
                    <a:lumOff val="40000"/>
                  </a:schemeClr>
                </a:solidFill>
              </a:rPr>
              <a:t>Comparison of Equilibrium and First-Pass Techniques</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86" name="Content Placeholder 2"/>
          <p:cNvSpPr>
            <a:spLocks noGrp="1"/>
          </p:cNvSpPr>
          <p:nvPr>
            <p:ph idx="1"/>
          </p:nvPr>
        </p:nvSpPr>
        <p:spPr>
          <a:xfrm>
            <a:off x="457200" y="914400"/>
            <a:ext cx="8229600" cy="5638800"/>
          </a:xfrm>
        </p:spPr>
        <p:txBody>
          <a:bodyPr>
            <a:normAutofit/>
          </a:bodyPr>
          <a:p>
            <a:r>
              <a:rPr b="1" dirty="0" lang="en-US" smtClean="0"/>
              <a:t>Advantages</a:t>
            </a:r>
            <a:r>
              <a:rPr dirty="0" lang="en-US" smtClean="0"/>
              <a:t> of the </a:t>
            </a:r>
            <a:r>
              <a:rPr b="1" dirty="0" lang="en-US" smtClean="0"/>
              <a:t>first-pass technique are</a:t>
            </a:r>
          </a:p>
          <a:p>
            <a:pPr lvl="1"/>
            <a:r>
              <a:rPr b="1" dirty="0" lang="en-US" smtClean="0"/>
              <a:t> the high target-to-background ratio, </a:t>
            </a:r>
          </a:p>
          <a:p>
            <a:pPr lvl="1"/>
            <a:r>
              <a:rPr b="1" dirty="0" lang="en-US" smtClean="0"/>
              <a:t>more distinct temporal separation of the cardiac chambers, and </a:t>
            </a:r>
          </a:p>
          <a:p>
            <a:pPr lvl="1"/>
            <a:r>
              <a:rPr b="1" dirty="0" lang="en-US" smtClean="0"/>
              <a:t>rapidity of imaging. </a:t>
            </a:r>
          </a:p>
          <a:p>
            <a:endParaRPr dirty="0" lang="en-US" smtClean="0"/>
          </a:p>
          <a:p>
            <a:r>
              <a:rPr dirty="0" lang="en-US" smtClean="0"/>
              <a:t>RVEF may be more readily assessed by the first-pass technique because of the more distinct separation of this structure from the other chambers with that technique. </a:t>
            </a:r>
          </a:p>
          <a:p>
            <a:endParaRPr dirty="0" lang="en-US" smtClean="0"/>
          </a:p>
        </p:txBody>
      </p:sp>
    </p:spTree>
  </p:cSld>
  <p:clrMapOvr>
    <a:masterClrMapping/>
  </p:clrMapOvr>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787" name="Content Placeholder 2"/>
          <p:cNvSpPr>
            <a:spLocks noGrp="1"/>
          </p:cNvSpPr>
          <p:nvPr>
            <p:ph idx="1"/>
          </p:nvPr>
        </p:nvSpPr>
        <p:spPr>
          <a:xfrm>
            <a:off x="457200" y="548680"/>
            <a:ext cx="8229600" cy="5577483"/>
          </a:xfrm>
        </p:spPr>
        <p:txBody>
          <a:bodyPr/>
          <a:p>
            <a:r>
              <a:rPr b="1" dirty="0" lang="en-US"/>
              <a:t>Advantages of equilibrium </a:t>
            </a:r>
            <a:r>
              <a:rPr b="1" dirty="0" lang="en-US" smtClean="0"/>
              <a:t>technique</a:t>
            </a:r>
          </a:p>
          <a:p>
            <a:pPr lvl="1"/>
            <a:r>
              <a:rPr b="1" dirty="0" lang="en-US" smtClean="0"/>
              <a:t>the </a:t>
            </a:r>
            <a:r>
              <a:rPr b="1" dirty="0" lang="en-US"/>
              <a:t>potential for repeated assessment of cardiac function during rapidly varying physiologic conditions, </a:t>
            </a:r>
            <a:endParaRPr b="1" dirty="0" lang="en-US" smtClean="0"/>
          </a:p>
          <a:p>
            <a:pPr lvl="1"/>
            <a:r>
              <a:rPr b="1" dirty="0" lang="en-US" smtClean="0"/>
              <a:t>high </a:t>
            </a:r>
            <a:r>
              <a:rPr b="1" dirty="0" lang="en-US"/>
              <a:t>count density, and </a:t>
            </a:r>
            <a:endParaRPr b="1" dirty="0" lang="en-US" smtClean="0"/>
          </a:p>
          <a:p>
            <a:pPr lvl="1"/>
            <a:r>
              <a:rPr b="1" dirty="0" lang="en-US" smtClean="0"/>
              <a:t>acquisition </a:t>
            </a:r>
            <a:r>
              <a:rPr b="1" dirty="0" lang="en-US"/>
              <a:t>of images in multiple projections. </a:t>
            </a:r>
          </a:p>
          <a:p>
            <a:endParaRPr dirty="0" lang="en-US"/>
          </a:p>
          <a:p>
            <a:r>
              <a:rPr b="1" dirty="0" lang="en-US"/>
              <a:t>the equilibrium technique is performed much more frequently</a:t>
            </a:r>
            <a:r>
              <a:rPr dirty="0" lang="en-US"/>
              <a:t>.</a:t>
            </a:r>
          </a:p>
          <a:p>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788" name="Title 1"/>
          <p:cNvSpPr>
            <a:spLocks noGrp="1"/>
          </p:cNvSpPr>
          <p:nvPr>
            <p:ph type="title"/>
          </p:nvPr>
        </p:nvSpPr>
        <p:spPr/>
        <p:txBody>
          <a:bodyPr/>
          <a:p>
            <a:endParaRPr lang="en-US"/>
          </a:p>
        </p:txBody>
      </p:sp>
      <p:sp>
        <p:nvSpPr>
          <p:cNvPr id="1048789" name="Content Placeholder 2"/>
          <p:cNvSpPr>
            <a:spLocks noGrp="1"/>
          </p:cNvSpPr>
          <p:nvPr>
            <p:ph idx="1"/>
          </p:nvPr>
        </p:nvSpPr>
        <p:spPr/>
        <p:txBody>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14" name="Title 1"/>
          <p:cNvSpPr>
            <a:spLocks noGrp="1"/>
          </p:cNvSpPr>
          <p:nvPr>
            <p:ph type="title"/>
          </p:nvPr>
        </p:nvSpPr>
        <p:spPr>
          <a:xfrm>
            <a:off x="457200" y="274638"/>
            <a:ext cx="8229600" cy="639762"/>
          </a:xfrm>
        </p:spPr>
        <p:txBody>
          <a:bodyPr>
            <a:normAutofit fontScale="90000"/>
          </a:bodyPr>
          <a:p>
            <a:r>
              <a:rPr b="1" dirty="0" lang="en-US" smtClean="0">
                <a:solidFill>
                  <a:schemeClr val="tx2">
                    <a:lumMod val="60000"/>
                    <a:lumOff val="40000"/>
                  </a:schemeClr>
                </a:solidFill>
              </a:rPr>
              <a:t>High-Speed SPECT Imaging</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15" name="Content Placeholder 2"/>
          <p:cNvSpPr>
            <a:spLocks noGrp="1"/>
          </p:cNvSpPr>
          <p:nvPr>
            <p:ph idx="1"/>
          </p:nvPr>
        </p:nvSpPr>
        <p:spPr>
          <a:xfrm>
            <a:off x="457200" y="914400"/>
            <a:ext cx="8229600" cy="5638800"/>
          </a:xfrm>
        </p:spPr>
        <p:txBody>
          <a:bodyPr>
            <a:normAutofit fontScale="96875" lnSpcReduction="10000"/>
          </a:bodyPr>
          <a:p>
            <a:endParaRPr dirty="0" lang="en-US" smtClean="0"/>
          </a:p>
          <a:p>
            <a:r>
              <a:rPr dirty="0" lang="en-US" smtClean="0"/>
              <a:t>Advances in camera and collimator technology have substantially </a:t>
            </a:r>
            <a:r>
              <a:rPr b="1" dirty="0" lang="en-US" smtClean="0"/>
              <a:t>increased the efficiency of count capture, increasing count sensitivity many-fold. </a:t>
            </a:r>
          </a:p>
          <a:p>
            <a:endParaRPr dirty="0" lang="en-US" smtClean="0"/>
          </a:p>
          <a:p>
            <a:r>
              <a:rPr dirty="0" lang="en-US" smtClean="0"/>
              <a:t>One approach uses a series of small, pixilated, solid-state detector columns with cadmium zinc telluride or cesium </a:t>
            </a:r>
            <a:r>
              <a:rPr dirty="0" lang="en-US" err="1" smtClean="0"/>
              <a:t>iodide:thallium</a:t>
            </a:r>
            <a:r>
              <a:rPr dirty="0" lang="en-US" smtClean="0"/>
              <a:t> crystals, which provide considerably more information for each detected gamma ray. </a:t>
            </a:r>
          </a:p>
          <a:p>
            <a:endParaRPr dirty="0" lang="en-US" smtClean="0"/>
          </a:p>
        </p:txBody>
      </p:sp>
    </p:spTree>
  </p:cSld>
  <p:clrMapOvr>
    <a:masterClrMapping/>
  </p:clrMapOvr>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790" name="Title 1"/>
          <p:cNvSpPr>
            <a:spLocks noGrp="1"/>
          </p:cNvSpPr>
          <p:nvPr>
            <p:ph type="title"/>
          </p:nvPr>
        </p:nvSpPr>
        <p:spPr>
          <a:xfrm>
            <a:off x="457200" y="0"/>
            <a:ext cx="8229600" cy="1143000"/>
          </a:xfrm>
        </p:spPr>
        <p:txBody>
          <a:bodyPr>
            <a:noAutofit/>
          </a:bodyPr>
          <a:p>
            <a:r>
              <a:rPr b="1" dirty="0" sz="2400" lang="en-US" smtClean="0"/>
              <a:t>Assessment of Myocardial Blood Flow</a:t>
            </a:r>
            <a:br>
              <a:rPr b="1" dirty="0" sz="2400" lang="en-US" smtClean="0"/>
            </a:br>
            <a:r>
              <a:rPr b="1" dirty="0" sz="2400" lang="en-US" smtClean="0"/>
              <a:t>Myocardial Blood Flow at Rest</a:t>
            </a:r>
            <a:endParaRPr dirty="0" sz="2400" lang="en-US"/>
          </a:p>
        </p:txBody>
      </p:sp>
      <p:sp>
        <p:nvSpPr>
          <p:cNvPr id="1048791" name="Content Placeholder 2"/>
          <p:cNvSpPr>
            <a:spLocks noGrp="1"/>
          </p:cNvSpPr>
          <p:nvPr>
            <p:ph idx="1"/>
          </p:nvPr>
        </p:nvSpPr>
        <p:spPr>
          <a:xfrm>
            <a:off x="457200" y="1143000"/>
            <a:ext cx="8229600" cy="5410200"/>
          </a:xfrm>
        </p:spPr>
        <p:txBody>
          <a:bodyPr>
            <a:normAutofit fontScale="65625" lnSpcReduction="20000"/>
          </a:bodyPr>
          <a:p>
            <a:r>
              <a:rPr dirty="0" lang="en-US" smtClean="0"/>
              <a:t>the uptake  of </a:t>
            </a:r>
            <a:r>
              <a:rPr b="1" dirty="0" lang="en-US" smtClean="0"/>
              <a:t>SPECT perfusion </a:t>
            </a:r>
            <a:r>
              <a:rPr b="1" dirty="0" lang="en-US"/>
              <a:t>tracers</a:t>
            </a:r>
            <a:r>
              <a:rPr b="1" dirty="0" lang="en-US" smtClean="0"/>
              <a:t> </a:t>
            </a:r>
            <a:r>
              <a:rPr dirty="0" lang="en-US" smtClean="0"/>
              <a:t>and retention of these tracers do reflect intact  regional flow an, also intact </a:t>
            </a:r>
            <a:r>
              <a:rPr dirty="0" lang="en-US" err="1" smtClean="0"/>
              <a:t>myocyte</a:t>
            </a:r>
            <a:r>
              <a:rPr dirty="0" lang="en-US" smtClean="0"/>
              <a:t> cell membrane integrity . </a:t>
            </a:r>
          </a:p>
          <a:p>
            <a:pPr indent="0" marL="0">
              <a:buNone/>
            </a:pPr>
            <a:endParaRPr dirty="0" lang="en-US" smtClean="0"/>
          </a:p>
          <a:p>
            <a:r>
              <a:rPr dirty="0" lang="en-US" smtClean="0"/>
              <a:t>Decreased regional myocardial tracer uptake at rest could reflect either lack of cell membrane integrity in an area of </a:t>
            </a:r>
            <a:r>
              <a:rPr dirty="0" lang="en-US" err="1" smtClean="0"/>
              <a:t>infarcted</a:t>
            </a:r>
            <a:r>
              <a:rPr dirty="0" lang="en-US" smtClean="0"/>
              <a:t> myocardium or reduced blood flow secondary to hibernating but viable myocardium. </a:t>
            </a:r>
          </a:p>
          <a:p>
            <a:endParaRPr dirty="0" lang="en-US" smtClean="0"/>
          </a:p>
          <a:p>
            <a:r>
              <a:rPr b="1" dirty="0" lang="en-US" smtClean="0"/>
              <a:t>A severe reduction in tracer activity usually signifies infarction, but a more moderate reduction in regional activity of a blood flow tracer alone cannot always differentiate hibernating from partially scarred myocardium in patients with ischemic LV dysfunction. </a:t>
            </a:r>
          </a:p>
          <a:p>
            <a:endParaRPr dirty="0" lang="en-US" smtClean="0"/>
          </a:p>
          <a:p>
            <a:r>
              <a:rPr dirty="0" lang="en-US" smtClean="0"/>
              <a:t>In these patients, techniques that assess intact cellular metabolic processes (e.g., FDG), the myocardial potassium space (e.g., 201Tl redistribution), or the presence of some degree of uptake of the 99mTc tracers may be used as an adjunct to assessing viability of the myocardium.</a:t>
            </a:r>
            <a:endParaRPr dirty="0" lang="en-US"/>
          </a:p>
        </p:txBody>
      </p:sp>
    </p:spTree>
  </p:cSld>
  <p:clrMapOvr>
    <a:masterClrMapping/>
  </p:clrMapOvr>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792" name="Title 1"/>
          <p:cNvSpPr>
            <a:spLocks noGrp="1"/>
          </p:cNvSpPr>
          <p:nvPr>
            <p:ph type="title"/>
          </p:nvPr>
        </p:nvSpPr>
        <p:spPr>
          <a:xfrm>
            <a:off x="457200" y="274638"/>
            <a:ext cx="8229600" cy="639762"/>
          </a:xfrm>
        </p:spPr>
        <p:txBody>
          <a:bodyPr>
            <a:normAutofit fontScale="90000"/>
          </a:bodyPr>
          <a:p>
            <a:r>
              <a:rPr b="1" dirty="0" lang="en-US" smtClean="0"/>
              <a:t>Imaging of Myocardial Infarction</a:t>
            </a:r>
            <a:br>
              <a:rPr b="1" dirty="0" lang="en-US" smtClean="0"/>
            </a:br>
            <a:endParaRPr dirty="0" lang="en-US"/>
          </a:p>
        </p:txBody>
      </p:sp>
      <p:sp>
        <p:nvSpPr>
          <p:cNvPr id="1048793" name="Content Placeholder 2"/>
          <p:cNvSpPr>
            <a:spLocks noGrp="1"/>
          </p:cNvSpPr>
          <p:nvPr>
            <p:ph idx="1"/>
          </p:nvPr>
        </p:nvSpPr>
        <p:spPr>
          <a:xfrm>
            <a:off x="457200" y="685800"/>
            <a:ext cx="8229600" cy="5943600"/>
          </a:xfrm>
        </p:spPr>
        <p:txBody>
          <a:bodyPr>
            <a:normAutofit/>
          </a:bodyPr>
          <a:p>
            <a:r>
              <a:rPr dirty="0" sz="2400" lang="en-US" smtClean="0"/>
              <a:t>severely reduced uptake of a radionuclide perfusion tracer in a rest study is a good marker of presence, location, and extent of MI</a:t>
            </a:r>
            <a:endParaRPr dirty="0" sz="2400" lang="en-US"/>
          </a:p>
        </p:txBody>
      </p:sp>
      <p:pic>
        <p:nvPicPr>
          <p:cNvPr id="2097184" name="Picture 2"/>
          <p:cNvPicPr>
            <a:picLocks noChangeAspect="1" noChangeArrowheads="1"/>
          </p:cNvPicPr>
          <p:nvPr/>
        </p:nvPicPr>
        <p:blipFill>
          <a:blip xmlns:r="http://schemas.openxmlformats.org/officeDocument/2006/relationships" r:embed="rId1"/>
          <a:srcRect/>
          <a:stretch>
            <a:fillRect/>
          </a:stretch>
        </p:blipFill>
        <p:spPr bwMode="auto">
          <a:xfrm>
            <a:off x="0" y="1905000"/>
            <a:ext cx="9144000" cy="4928686"/>
          </a:xfrm>
          <a:prstGeom prst="rect"/>
          <a:noFill/>
          <a:ln w="9525">
            <a:noFill/>
            <a:miter lim="800000"/>
            <a:headEnd/>
            <a:tailEnd/>
          </a:ln>
          <a:effectLst/>
        </p:spPr>
      </p:pic>
    </p:spTree>
  </p:cSld>
  <p:clrMapOvr>
    <a:masterClrMapping/>
  </p:clrMapOvr>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794" name="Title 1"/>
          <p:cNvSpPr>
            <a:spLocks noGrp="1"/>
          </p:cNvSpPr>
          <p:nvPr>
            <p:ph type="title"/>
          </p:nvPr>
        </p:nvSpPr>
        <p:spPr>
          <a:xfrm>
            <a:off x="457200" y="274638"/>
            <a:ext cx="8229600" cy="563562"/>
          </a:xfrm>
        </p:spPr>
        <p:txBody>
          <a:bodyPr>
            <a:normAutofit fontScale="90000"/>
          </a:bodyPr>
          <a:p>
            <a:r>
              <a:rPr b="1" dirty="0" lang="en-US" smtClean="0"/>
              <a:t>Assessment of Infarct Size</a:t>
            </a:r>
            <a:br>
              <a:rPr b="1" dirty="0" lang="en-US" smtClean="0"/>
            </a:br>
            <a:endParaRPr dirty="0" lang="en-US"/>
          </a:p>
        </p:txBody>
      </p:sp>
      <p:sp>
        <p:nvSpPr>
          <p:cNvPr id="1048795" name="Content Placeholder 2"/>
          <p:cNvSpPr>
            <a:spLocks noGrp="1"/>
          </p:cNvSpPr>
          <p:nvPr>
            <p:ph idx="1"/>
          </p:nvPr>
        </p:nvSpPr>
        <p:spPr>
          <a:xfrm>
            <a:off x="457200" y="685800"/>
            <a:ext cx="8229600" cy="5867400"/>
          </a:xfrm>
        </p:spPr>
        <p:txBody>
          <a:bodyPr>
            <a:normAutofit fontScale="59375" lnSpcReduction="20000"/>
          </a:bodyPr>
          <a:p>
            <a:r>
              <a:rPr b="1" dirty="0" lang="en-US" smtClean="0"/>
              <a:t>Contemporary studies have used 99mTc-sestamibi to provide an assessment of infarct size.</a:t>
            </a:r>
          </a:p>
          <a:p>
            <a:endParaRPr b="1" dirty="0" lang="en-US" smtClean="0"/>
          </a:p>
          <a:p>
            <a:r>
              <a:rPr b="1" dirty="0" lang="en-US" smtClean="0"/>
              <a:t>Because clearance from the myocardium after initial uptake of this tracer is minimal, images acquired even hours after initial injection represent a “snapshot” of blood flow conditions and tracer uptake at the time of injection.</a:t>
            </a:r>
          </a:p>
          <a:p>
            <a:endParaRPr dirty="0" lang="en-US" smtClean="0"/>
          </a:p>
          <a:p>
            <a:r>
              <a:rPr dirty="0" lang="en-US" smtClean="0"/>
              <a:t>Infarct size as assessed by quantitative analysis of rest </a:t>
            </a:r>
            <a:r>
              <a:rPr dirty="0" lang="en-US" err="1" smtClean="0"/>
              <a:t>sestamibi</a:t>
            </a:r>
            <a:r>
              <a:rPr dirty="0" lang="en-US" smtClean="0"/>
              <a:t> uptake has been validated against many other measures of infarct size.</a:t>
            </a:r>
          </a:p>
          <a:p>
            <a:endParaRPr dirty="0" lang="en-US" smtClean="0"/>
          </a:p>
          <a:p>
            <a:r>
              <a:rPr dirty="0" lang="en-US" smtClean="0"/>
              <a:t>Moreover, a significant association between SPECT infarct size and death occurring during long-term follow-up has been demonstrated. </a:t>
            </a:r>
          </a:p>
          <a:p>
            <a:endParaRPr dirty="0" lang="en-US" smtClean="0"/>
          </a:p>
          <a:p>
            <a:r>
              <a:rPr dirty="0" lang="en-US" smtClean="0"/>
              <a:t>Many clinical trials now use “final infarct size” as determined by </a:t>
            </a:r>
            <a:r>
              <a:rPr dirty="0" lang="en-US" err="1" smtClean="0"/>
              <a:t>sestamibi</a:t>
            </a:r>
            <a:r>
              <a:rPr dirty="0" lang="en-US" smtClean="0"/>
              <a:t> SPECT imaging as an early post-MI surrogate endpoint to assess new agents to reduce infarct size.</a:t>
            </a:r>
          </a:p>
          <a:p>
            <a:endParaRPr dirty="0" lang="en-US" smtClean="0"/>
          </a:p>
          <a:p>
            <a:r>
              <a:rPr dirty="0" lang="en-US" smtClean="0"/>
              <a:t>When a tracer such as </a:t>
            </a:r>
            <a:r>
              <a:rPr dirty="0" lang="en-US" err="1" smtClean="0"/>
              <a:t>sestamibi</a:t>
            </a:r>
            <a:r>
              <a:rPr dirty="0" lang="en-US" smtClean="0"/>
              <a:t> is injected during acute MI in the setting of an occluded infarct-related artery before reperfusion therapy, the resulting defect, even when imaged hours later after successful reperfusion, represents the “area at risk” of the occluded artery.</a:t>
            </a:r>
            <a:endParaRPr dirty="0" lang="en-US"/>
          </a:p>
        </p:txBody>
      </p:sp>
    </p:spTree>
  </p:cSld>
  <p:clrMapOvr>
    <a:masterClrMapping/>
  </p:clrMapOvr>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796" name="Content Placeholder 2"/>
          <p:cNvSpPr>
            <a:spLocks noGrp="1"/>
          </p:cNvSpPr>
          <p:nvPr>
            <p:ph idx="1"/>
          </p:nvPr>
        </p:nvSpPr>
        <p:spPr>
          <a:xfrm>
            <a:off x="457200" y="457200"/>
            <a:ext cx="8229600" cy="5668963"/>
          </a:xfrm>
        </p:spPr>
        <p:txBody>
          <a:bodyPr>
            <a:normAutofit fontScale="93750" lnSpcReduction="20000"/>
          </a:bodyPr>
          <a:p>
            <a:r>
              <a:rPr dirty="0" lang="en-US" smtClean="0"/>
              <a:t>A second injection of </a:t>
            </a:r>
            <a:r>
              <a:rPr dirty="0" lang="en-US" err="1" smtClean="0"/>
              <a:t>sestamibi</a:t>
            </a:r>
            <a:r>
              <a:rPr dirty="0" lang="en-US" smtClean="0"/>
              <a:t> at rest with subsequent imaging can be done later during the post-MI course and represents final infarct size. </a:t>
            </a:r>
          </a:p>
          <a:p>
            <a:endParaRPr dirty="0" lang="en-US" smtClean="0"/>
          </a:p>
          <a:p>
            <a:r>
              <a:rPr dirty="0" lang="en-US" smtClean="0"/>
              <a:t>The change in defect size between the initial image acquired in the acute stage and the later image represents the magnitude of salvaged myocardium from reperfusion. </a:t>
            </a:r>
          </a:p>
          <a:p>
            <a:endParaRPr dirty="0" lang="en-US" smtClean="0"/>
          </a:p>
          <a:p>
            <a:r>
              <a:rPr dirty="0" lang="en-US" smtClean="0"/>
              <a:t>Therefore, SPECT imaging at rest in the early post-MI period can provide important information about final infarct size and infarct zone viability</a:t>
            </a:r>
            <a:endParaRPr dirty="0" lang="en-US"/>
          </a:p>
        </p:txBody>
      </p:sp>
    </p:spTree>
  </p:cSld>
  <p:clrMapOvr>
    <a:masterClrMapping/>
  </p:clrMapOvr>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797" name="Title 1"/>
          <p:cNvSpPr>
            <a:spLocks noGrp="1"/>
          </p:cNvSpPr>
          <p:nvPr>
            <p:ph type="title"/>
          </p:nvPr>
        </p:nvSpPr>
        <p:spPr/>
        <p:txBody>
          <a:bodyPr>
            <a:normAutofit fontScale="90000"/>
          </a:bodyPr>
          <a:p>
            <a:r>
              <a:rPr b="1" dirty="0" sz="3300" lang="en-US" smtClean="0">
                <a:solidFill>
                  <a:schemeClr val="tx2">
                    <a:lumMod val="60000"/>
                    <a:lumOff val="40000"/>
                  </a:schemeClr>
                </a:solidFill>
              </a:rPr>
              <a:t>Assessment of Myocardial Perfusion During Stress</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98" name="Content Placeholder 2"/>
          <p:cNvSpPr>
            <a:spLocks noGrp="1"/>
          </p:cNvSpPr>
          <p:nvPr>
            <p:ph idx="1"/>
          </p:nvPr>
        </p:nvSpPr>
        <p:spPr>
          <a:xfrm>
            <a:off x="457200" y="914400"/>
            <a:ext cx="8229600" cy="5638800"/>
          </a:xfrm>
        </p:spPr>
        <p:txBody>
          <a:bodyPr>
            <a:normAutofit fontScale="81250" lnSpcReduction="20000"/>
          </a:bodyPr>
          <a:p>
            <a:r>
              <a:rPr dirty="0" lang="en-US" smtClean="0"/>
              <a:t>Oxygen extraction by the myocardium is nearly maximum at rest; thus any increase in oxygen demand can be met only through increasing coronary blood flow to deliver more oxygen per unit time </a:t>
            </a:r>
          </a:p>
          <a:p>
            <a:endParaRPr b="1" dirty="0" lang="en-US" smtClean="0"/>
          </a:p>
          <a:p>
            <a:r>
              <a:rPr b="1" dirty="0" lang="en-US" smtClean="0"/>
              <a:t>The major determinants of coronary blood flow </a:t>
            </a:r>
            <a:r>
              <a:rPr dirty="0" lang="en-US" smtClean="0"/>
              <a:t>include the perfusion pressure at the head of the system (principally aortic diastolic pressure) and the downstream resistance, residing predominantly in the coronary arteriolar bed. </a:t>
            </a:r>
          </a:p>
          <a:p>
            <a:endParaRPr dirty="0" lang="en-US" smtClean="0"/>
          </a:p>
          <a:p>
            <a:r>
              <a:rPr dirty="0" lang="en-US" smtClean="0"/>
              <a:t>Because aortic diastolic pressure during exercise varies little from the value at rest, the major mechanism responsible for increasing coronary blood flow during stress involves a </a:t>
            </a:r>
            <a:r>
              <a:rPr b="1" dirty="0" lang="en-US" smtClean="0"/>
              <a:t>reduction in coronary vascular resistance. </a:t>
            </a:r>
          </a:p>
          <a:p>
            <a:endParaRPr dirty="0" lang="en-US" smtClean="0"/>
          </a:p>
        </p:txBody>
      </p:sp>
    </p:spTree>
  </p:cSld>
  <p:clrMapOvr>
    <a:masterClrMapping/>
  </p:clrMapOvr>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799" name="Content Placeholder 2"/>
          <p:cNvSpPr>
            <a:spLocks noGrp="1"/>
          </p:cNvSpPr>
          <p:nvPr>
            <p:ph idx="1"/>
          </p:nvPr>
        </p:nvSpPr>
        <p:spPr>
          <a:xfrm>
            <a:off x="457200" y="548680"/>
            <a:ext cx="8229600" cy="5577483"/>
          </a:xfrm>
        </p:spPr>
        <p:txBody>
          <a:bodyPr>
            <a:normAutofit fontScale="84375" lnSpcReduction="10000"/>
          </a:bodyPr>
          <a:p>
            <a:r>
              <a:rPr dirty="0" lang="en-US"/>
              <a:t>During exercise stress, coronary blood flow can increase approximately two to three times above levels at rest. </a:t>
            </a:r>
          </a:p>
          <a:p>
            <a:endParaRPr dirty="0" lang="en-US"/>
          </a:p>
          <a:p>
            <a:r>
              <a:rPr b="1" dirty="0" lang="en-US"/>
              <a:t>During pharmacologic stress to minimize coronary arteriolar resistance, using intravenous coronary arteriolar vasodilator agents such as </a:t>
            </a:r>
            <a:r>
              <a:rPr b="1" dirty="0" lang="en-US" err="1"/>
              <a:t>dipyridamole</a:t>
            </a:r>
            <a:r>
              <a:rPr b="1" dirty="0" lang="en-US"/>
              <a:t>, adenosine, or </a:t>
            </a:r>
            <a:r>
              <a:rPr b="1" dirty="0" lang="en-US" err="1"/>
              <a:t>regadenoson</a:t>
            </a:r>
            <a:r>
              <a:rPr b="1" dirty="0" lang="en-US"/>
              <a:t>  , coronary blood flow can increase up to four to five times above rest levels. </a:t>
            </a:r>
          </a:p>
          <a:p>
            <a:endParaRPr dirty="0" lang="en-US"/>
          </a:p>
          <a:p>
            <a:r>
              <a:rPr b="1" dirty="0" lang="en-US"/>
              <a:t>The magnitude of blood flow increase secondary to any stress relative to flow values at rest is termed the </a:t>
            </a:r>
            <a:r>
              <a:rPr b="1" dirty="0" i="1" lang="en-US"/>
              <a:t>coronary blood flow reserve</a:t>
            </a:r>
            <a:r>
              <a:rPr dirty="0" i="1" lang="en-US"/>
              <a:t>.</a:t>
            </a:r>
            <a:endParaRPr dirty="0" lang="en-US"/>
          </a:p>
          <a:p>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00" name="Title 1"/>
          <p:cNvSpPr>
            <a:spLocks noGrp="1"/>
          </p:cNvSpPr>
          <p:nvPr>
            <p:ph type="title"/>
          </p:nvPr>
        </p:nvSpPr>
        <p:spPr>
          <a:xfrm>
            <a:off x="457200" y="274638"/>
            <a:ext cx="8229600" cy="715962"/>
          </a:xfrm>
        </p:spPr>
        <p:txBody>
          <a:bodyPr>
            <a:normAutofit fontScale="90000"/>
          </a:bodyPr>
          <a:p>
            <a:r>
              <a:rPr b="1" dirty="0" sz="2900" lang="en-US" smtClean="0"/>
              <a:t>Perfusion Tracers and Coronary Blood Flow Reserve</a:t>
            </a:r>
            <a:r>
              <a:rPr b="1" dirty="0" lang="en-US" smtClean="0"/>
              <a:t/>
            </a:r>
            <a:br>
              <a:rPr b="1" dirty="0" lang="en-US" smtClean="0"/>
            </a:br>
            <a:endParaRPr dirty="0" lang="en-US"/>
          </a:p>
        </p:txBody>
      </p:sp>
      <p:sp>
        <p:nvSpPr>
          <p:cNvPr id="1048801" name="Content Placeholder 2"/>
          <p:cNvSpPr>
            <a:spLocks noGrp="1"/>
          </p:cNvSpPr>
          <p:nvPr>
            <p:ph idx="1"/>
          </p:nvPr>
        </p:nvSpPr>
        <p:spPr>
          <a:xfrm>
            <a:off x="457200" y="838200"/>
            <a:ext cx="8229600" cy="5791200"/>
          </a:xfrm>
        </p:spPr>
        <p:txBody>
          <a:bodyPr>
            <a:normAutofit fontScale="78125" lnSpcReduction="20000"/>
          </a:bodyPr>
          <a:p>
            <a:r>
              <a:rPr dirty="0" lang="en-US" smtClean="0"/>
              <a:t>The ideal perfusion tracer should track MBF across the entire physiologically relevant range achievable in animal models and in humans </a:t>
            </a:r>
          </a:p>
          <a:p>
            <a:endParaRPr b="1" dirty="0" lang="en-US" smtClean="0"/>
          </a:p>
          <a:p>
            <a:r>
              <a:rPr b="1" dirty="0" lang="en-US" smtClean="0"/>
              <a:t>It should be extracted rapidly (from the blood into the </a:t>
            </a:r>
            <a:r>
              <a:rPr dirty="0" lang="en-US" err="1" smtClean="0"/>
              <a:t>myocyte</a:t>
            </a:r>
            <a:r>
              <a:rPr dirty="0" lang="en-US" smtClean="0"/>
              <a:t>), because the hemodynamic conditions during peak stress are not maintained for long periods.</a:t>
            </a:r>
          </a:p>
          <a:p>
            <a:endParaRPr dirty="0" lang="en-US" smtClean="0"/>
          </a:p>
          <a:p>
            <a:r>
              <a:rPr dirty="0" lang="en-US" smtClean="0"/>
              <a:t>The ideal tracer also should be </a:t>
            </a:r>
            <a:r>
              <a:rPr b="1" dirty="0" lang="en-US" smtClean="0"/>
              <a:t>extracted as completely as possible out of the bloodstream</a:t>
            </a:r>
            <a:r>
              <a:rPr dirty="0" lang="en-US" smtClean="0"/>
              <a:t>, and it should be retained in myocardium for a sufficient period to be imaged. </a:t>
            </a:r>
          </a:p>
          <a:p>
            <a:endParaRPr dirty="0" lang="en-US" smtClean="0"/>
          </a:p>
          <a:p>
            <a:r>
              <a:rPr dirty="0" lang="en-US" smtClean="0"/>
              <a:t>Moreover, perturbations in metabolic conditions, such as ischemia or common </a:t>
            </a:r>
            <a:r>
              <a:rPr dirty="0" lang="en-US" err="1" smtClean="0"/>
              <a:t>cardioactive</a:t>
            </a:r>
            <a:r>
              <a:rPr dirty="0" lang="en-US" smtClean="0"/>
              <a:t> drugs, should neither influence nor interfere with uptake so that the resulting regional tracer concentrations primarily reflect myocardial perfusion</a:t>
            </a:r>
            <a:endParaRPr dirty="0" lang="en-US"/>
          </a:p>
        </p:txBody>
      </p:sp>
    </p:spTree>
  </p:cSld>
  <p:clrMapOvr>
    <a:masterClrMapping/>
  </p:clrMapOvr>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pic>
        <p:nvPicPr>
          <p:cNvPr id="209718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479313" y="762000"/>
            <a:ext cx="8107530" cy="4877595"/>
          </a:xfrm>
          <a:prstGeom prst="rect"/>
          <a:noFill/>
          <a:ln w="9525">
            <a:noFill/>
            <a:miter lim="800000"/>
            <a:headEnd/>
            <a:tailEnd/>
          </a:ln>
          <a:effectLst/>
        </p:spPr>
      </p:pic>
    </p:spTree>
  </p:cSld>
  <p:clrMapOvr>
    <a:masterClrMapping/>
  </p:clrMapOvr>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02" name="Content Placeholder 2"/>
          <p:cNvSpPr>
            <a:spLocks noGrp="1"/>
          </p:cNvSpPr>
          <p:nvPr>
            <p:ph idx="1"/>
          </p:nvPr>
        </p:nvSpPr>
        <p:spPr>
          <a:xfrm>
            <a:off x="323528" y="116632"/>
            <a:ext cx="8568952" cy="6400800"/>
          </a:xfrm>
        </p:spPr>
        <p:txBody>
          <a:bodyPr>
            <a:noAutofit/>
          </a:bodyPr>
          <a:p>
            <a:r>
              <a:rPr dirty="0" sz="1800" lang="en-US" smtClean="0"/>
              <a:t>Despite its excellent first-pass myocardial extraction (85%), the energy spectrum of 201Tl is lower (69 to 80 </a:t>
            </a:r>
            <a:r>
              <a:rPr dirty="0" sz="1800" lang="en-US" err="1" smtClean="0"/>
              <a:t>keV</a:t>
            </a:r>
            <a:r>
              <a:rPr dirty="0" sz="1800" lang="en-US" smtClean="0"/>
              <a:t>) than optimum for current gamma cameras. </a:t>
            </a:r>
          </a:p>
          <a:p>
            <a:endParaRPr dirty="0" sz="1800" lang="en-US" smtClean="0"/>
          </a:p>
          <a:p>
            <a:r>
              <a:rPr b="1" dirty="0" sz="1800" lang="en-US" smtClean="0"/>
              <a:t>The 140-keV energy spectrum of 99mTc perfusion tracers results in less scatter and soft tissue attenuation, with improved spatial resolution compared with thallium.</a:t>
            </a:r>
          </a:p>
          <a:p>
            <a:endParaRPr dirty="0" sz="1800" lang="en-US" smtClean="0"/>
          </a:p>
          <a:p>
            <a:r>
              <a:rPr dirty="0" sz="1800" lang="en-US" smtClean="0"/>
              <a:t> However, the first-pass myocardial extraction of both </a:t>
            </a:r>
            <a:r>
              <a:rPr dirty="0" sz="1800" lang="en-US" err="1" smtClean="0"/>
              <a:t>sestamibi</a:t>
            </a:r>
            <a:r>
              <a:rPr dirty="0" sz="1800" lang="en-US" smtClean="0"/>
              <a:t> and </a:t>
            </a:r>
            <a:r>
              <a:rPr dirty="0" sz="1800" lang="en-US" err="1" smtClean="0"/>
              <a:t>tetrofosmin</a:t>
            </a:r>
            <a:r>
              <a:rPr dirty="0" sz="1800" lang="en-US" smtClean="0"/>
              <a:t> is only in the 60% range with nonlinear extraction at high flows. </a:t>
            </a:r>
          </a:p>
          <a:p>
            <a:pPr>
              <a:buNone/>
            </a:pPr>
            <a:endParaRPr dirty="0" sz="1800" lang="en-US" smtClean="0"/>
          </a:p>
          <a:p>
            <a:r>
              <a:rPr dirty="0" sz="1800" lang="en-US" smtClean="0"/>
              <a:t>Thus, none of the clinically available SPECT perfusion tracers has all the properties of an ideal perfusion tracer </a:t>
            </a:r>
          </a:p>
          <a:p>
            <a:pPr>
              <a:buNone/>
            </a:pPr>
            <a:endParaRPr dirty="0" sz="1800" lang="en-US" smtClean="0"/>
          </a:p>
          <a:p>
            <a:r>
              <a:rPr dirty="0" sz="1800" lang="en-US" smtClean="0"/>
              <a:t>The PET perfusion tracer 13N-ammonia displays an extraction fraction exceeding 90%; 82Rb has a lower extraction fraction and reaches a plateau more rapidly at hyperemic range of flow. </a:t>
            </a:r>
          </a:p>
          <a:p>
            <a:endParaRPr dirty="0" sz="1800" lang="en-US" smtClean="0"/>
          </a:p>
          <a:p>
            <a:r>
              <a:rPr dirty="0" sz="1800" lang="en-US" smtClean="0"/>
              <a:t>In the clinical setting, evaluation of regional MBF and flow reserve with 13N-ammonia and 82Rb has been validated for detection and localization of CAD.</a:t>
            </a:r>
          </a:p>
        </p:txBody>
      </p:sp>
    </p:spTree>
  </p:cSld>
  <p:clrMapOvr>
    <a:masterClrMapping/>
  </p:clrMapOvr>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03" name="Rectangle 4"/>
          <p:cNvSpPr/>
          <p:nvPr/>
        </p:nvSpPr>
        <p:spPr>
          <a:xfrm>
            <a:off x="2286000" y="2838271"/>
            <a:ext cx="5199380" cy="1170940"/>
          </a:xfrm>
          <a:prstGeom prst="rect"/>
        </p:spPr>
        <p:txBody>
          <a:bodyPr wrap="none">
            <a:spAutoFit/>
          </a:bodyPr>
          <a:p>
            <a:pPr algn="ctr"/>
            <a:r>
              <a:rPr b="1" dirty="0" sz="7200" lang="en-IN">
                <a:solidFill>
                  <a:schemeClr val="tx2">
                    <a:lumMod val="60000"/>
                    <a:lumOff val="40000"/>
                  </a:schemeClr>
                </a:solidFill>
              </a:rPr>
              <a:t>THANK YOU</a:t>
            </a:r>
            <a:endParaRPr dirty="0" sz="7200" lang="en-US">
              <a:solidFill>
                <a:schemeClr val="tx2">
                  <a:lumMod val="60000"/>
                  <a:lumOff val="4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19" name="Content Placeholder 2"/>
          <p:cNvSpPr>
            <a:spLocks noGrp="1"/>
          </p:cNvSpPr>
          <p:nvPr>
            <p:ph idx="1"/>
          </p:nvPr>
        </p:nvSpPr>
        <p:spPr>
          <a:xfrm>
            <a:off x="457200" y="228600"/>
            <a:ext cx="8229600" cy="6248400"/>
          </a:xfrm>
        </p:spPr>
        <p:txBody>
          <a:bodyPr>
            <a:normAutofit/>
          </a:bodyPr>
          <a:p>
            <a:r>
              <a:rPr dirty="0" sz="2400" lang="en-US" smtClean="0"/>
              <a:t>Compared with the conventional SPECT cameras, the high-speed SPECT systems --eightfold increase in count rates -reducing imaging times significantly </a:t>
            </a:r>
            <a:r>
              <a:rPr b="1" dirty="0" sz="2400" lang="en-US" smtClean="0"/>
              <a:t>from 14 to 15 minutes</a:t>
            </a:r>
            <a:r>
              <a:rPr dirty="0" sz="2400" lang="en-US" smtClean="0"/>
              <a:t> with a conventional Anger gamma camera to </a:t>
            </a:r>
            <a:r>
              <a:rPr b="1" dirty="0" sz="2400" lang="en-US" smtClean="0"/>
              <a:t>5 to 6 minutes</a:t>
            </a:r>
            <a:r>
              <a:rPr dirty="0" sz="2400" lang="en-US" smtClean="0"/>
              <a:t> with the newer solid-state camera</a:t>
            </a:r>
          </a:p>
          <a:p>
            <a:r>
              <a:rPr dirty="0" sz="2400" lang="en-US" smtClean="0"/>
              <a:t>achieving a </a:t>
            </a:r>
            <a:r>
              <a:rPr b="1" dirty="0" sz="2400" lang="en-US" smtClean="0"/>
              <a:t>twofold increase in spatial resolution</a:t>
            </a:r>
            <a:r>
              <a:rPr dirty="0" sz="2400" lang="en-US" smtClean="0"/>
              <a:t>.</a:t>
            </a:r>
          </a:p>
          <a:p>
            <a:pPr indent="0" marL="0">
              <a:buNone/>
            </a:pPr>
            <a:endParaRPr dirty="0" sz="2400" lang="en-US" smtClean="0"/>
          </a:p>
          <a:p>
            <a:r>
              <a:rPr dirty="0" sz="2400" i="1" lang="en-US" smtClean="0"/>
              <a:t>Improved resolution recovery.</a:t>
            </a:r>
          </a:p>
          <a:p>
            <a:endParaRPr dirty="0" sz="2400" lang="en-US"/>
          </a:p>
        </p:txBody>
      </p:sp>
    </p:spTree>
  </p:cSld>
  <p:clrMapOvr>
    <a:masterClrMapping/>
  </p:clrMapOvr>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804" name="Title 1"/>
          <p:cNvSpPr>
            <a:spLocks noGrp="1"/>
          </p:cNvSpPr>
          <p:nvPr>
            <p:ph type="title"/>
          </p:nvPr>
        </p:nvSpPr>
        <p:spPr/>
        <p:txBody>
          <a:bodyPr/>
          <a:p>
            <a:endParaRPr lang="en-US"/>
          </a:p>
        </p:txBody>
      </p:sp>
      <p:sp>
        <p:nvSpPr>
          <p:cNvPr id="1048805" name="Content Placeholder 2"/>
          <p:cNvSpPr>
            <a:spLocks noGrp="1"/>
          </p:cNvSpPr>
          <p:nvPr>
            <p:ph idx="1"/>
          </p:nvPr>
        </p:nvSpPr>
        <p:spPr/>
        <p:txBody>
          <a:bodyPr/>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06" name="Title 1"/>
          <p:cNvSpPr>
            <a:spLocks noGrp="1"/>
          </p:cNvSpPr>
          <p:nvPr>
            <p:ph type="title"/>
          </p:nvPr>
        </p:nvSpPr>
        <p:spPr>
          <a:xfrm>
            <a:off x="457200" y="116632"/>
            <a:ext cx="8229600" cy="562074"/>
          </a:xfrm>
        </p:spPr>
        <p:txBody>
          <a:bodyPr>
            <a:normAutofit/>
          </a:bodyPr>
          <a:p>
            <a:r>
              <a:rPr dirty="0" sz="2000" lang="en-US">
                <a:hlinkClick r:id="rId1"/>
              </a:rPr>
              <a:t>https://www.ncbi.nlm.nih.gov/pmc/articles/PMC6133155/</a:t>
            </a:r>
            <a:endParaRPr dirty="0" sz="2000" lang="en-US"/>
          </a:p>
        </p:txBody>
      </p:sp>
      <p:pic>
        <p:nvPicPr>
          <p:cNvPr id="2097186" name="Picture 2"/>
          <p:cNvPicPr>
            <a:picLocks noChangeAspect="1" noChangeArrowheads="1"/>
          </p:cNvPicPr>
          <p:nvPr/>
        </p:nvPicPr>
        <p:blipFill>
          <a:blip xmlns:r="http://schemas.openxmlformats.org/officeDocument/2006/relationships" r:embed="rId2"/>
          <a:srcRect/>
          <a:stretch>
            <a:fillRect/>
          </a:stretch>
        </p:blipFill>
        <p:spPr bwMode="auto">
          <a:xfrm>
            <a:off x="1" y="792560"/>
            <a:ext cx="9144000" cy="5760640"/>
          </a:xfrm>
          <a:prstGeom prst="rect"/>
          <a:noFill/>
          <a:ln>
            <a:noFill/>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807" name="Content Placeholder 2"/>
          <p:cNvSpPr>
            <a:spLocks noGrp="1"/>
          </p:cNvSpPr>
          <p:nvPr>
            <p:ph idx="1"/>
          </p:nvPr>
        </p:nvSpPr>
        <p:spPr/>
        <p:txBody>
          <a:bodyPr/>
          <a:p>
            <a:endParaRPr dirty="0" lang="en-US"/>
          </a:p>
        </p:txBody>
      </p:sp>
      <p:pic>
        <p:nvPicPr>
          <p:cNvPr id="2097187" name="Picture 3"/>
          <p:cNvPicPr>
            <a:picLocks noChangeAspect="1" noChangeArrowheads="1"/>
          </p:cNvPicPr>
          <p:nvPr/>
        </p:nvPicPr>
        <p:blipFill>
          <a:blip xmlns:r="http://schemas.openxmlformats.org/officeDocument/2006/relationships" r:embed="rId1"/>
          <a:srcRect/>
          <a:stretch>
            <a:fillRect/>
          </a:stretch>
        </p:blipFill>
        <p:spPr bwMode="auto">
          <a:xfrm>
            <a:off x="0" y="1556792"/>
            <a:ext cx="9144000" cy="4608512"/>
          </a:xfrm>
          <a:prstGeom prst="rect"/>
          <a:noFill/>
          <a:ln>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20" name="Content Placeholder 2"/>
          <p:cNvSpPr>
            <a:spLocks noGrp="1"/>
          </p:cNvSpPr>
          <p:nvPr>
            <p:ph idx="1"/>
          </p:nvPr>
        </p:nvSpPr>
        <p:spPr>
          <a:xfrm>
            <a:off x="457200" y="304800"/>
            <a:ext cx="8229600" cy="6096000"/>
          </a:xfrm>
        </p:spPr>
        <p:txBody>
          <a:bodyPr>
            <a:normAutofit/>
          </a:bodyPr>
          <a:p>
            <a:r>
              <a:rPr b="1" dirty="0" lang="en-US" smtClean="0"/>
              <a:t>Advantages of high-speed SPECT-</a:t>
            </a:r>
          </a:p>
          <a:p>
            <a:pPr indent="0" marL="0">
              <a:buNone/>
            </a:pPr>
            <a:endParaRPr b="1" dirty="0" lang="en-US" smtClean="0"/>
          </a:p>
          <a:p>
            <a:pPr indent="-514350" lvl="1" marL="914400">
              <a:buFont typeface="+mj-lt"/>
              <a:buAutoNum type="arabicPeriod"/>
            </a:pPr>
            <a:r>
              <a:rPr b="1" dirty="0" lang="en-US"/>
              <a:t>improved patient comfort and satisfaction, as well as less </a:t>
            </a:r>
            <a:r>
              <a:rPr b="1" dirty="0" lang="en-US" smtClean="0"/>
              <a:t>motion artifacts.</a:t>
            </a:r>
          </a:p>
          <a:p>
            <a:pPr indent="-514350" lvl="1" marL="914400">
              <a:buFont typeface="+mj-lt"/>
              <a:buAutoNum type="arabicPeriod"/>
            </a:pPr>
            <a:r>
              <a:rPr b="1" dirty="0" lang="en-US"/>
              <a:t>reducing radiation dose to </a:t>
            </a:r>
            <a:r>
              <a:rPr b="1" dirty="0" lang="en-US" smtClean="0"/>
              <a:t>patients, </a:t>
            </a:r>
            <a:r>
              <a:rPr b="1" dirty="0" lang="en-US"/>
              <a:t>without sacrificing image resolution and </a:t>
            </a:r>
            <a:r>
              <a:rPr b="1" dirty="0" lang="en-US" smtClean="0"/>
              <a:t>quality</a:t>
            </a:r>
            <a:r>
              <a:rPr b="1" dirty="0" lang="en-US"/>
              <a:t>.</a:t>
            </a:r>
            <a:endParaRPr b="1" dirty="0" lang="en-US" smtClean="0"/>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21" name="Title 1"/>
          <p:cNvSpPr>
            <a:spLocks noGrp="1"/>
          </p:cNvSpPr>
          <p:nvPr>
            <p:ph type="title"/>
          </p:nvPr>
        </p:nvSpPr>
        <p:spPr/>
        <p:txBody>
          <a:bodyPr>
            <a:normAutofit fontScale="90000"/>
          </a:bodyPr>
          <a:p>
            <a:r>
              <a:rPr b="1" dirty="0" lang="en-US" smtClean="0">
                <a:solidFill>
                  <a:schemeClr val="tx2">
                    <a:lumMod val="60000"/>
                    <a:lumOff val="40000"/>
                  </a:schemeClr>
                </a:solidFill>
              </a:rPr>
              <a:t>Patient Preparation </a:t>
            </a:r>
            <a:br>
              <a:rPr b="1" dirty="0" lang="en-US" smtClean="0">
                <a:solidFill>
                  <a:schemeClr val="tx2">
                    <a:lumMod val="60000"/>
                    <a:lumOff val="40000"/>
                  </a:schemeClr>
                </a:solidFill>
              </a:rPr>
            </a:b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22" name="Content Placeholder 2"/>
          <p:cNvSpPr>
            <a:spLocks noGrp="1"/>
          </p:cNvSpPr>
          <p:nvPr>
            <p:ph idx="1"/>
          </p:nvPr>
        </p:nvSpPr>
        <p:spPr>
          <a:xfrm>
            <a:off x="457200" y="838200"/>
            <a:ext cx="8229600" cy="5287963"/>
          </a:xfrm>
        </p:spPr>
        <p:txBody>
          <a:bodyPr>
            <a:normAutofit/>
          </a:bodyPr>
          <a:p>
            <a:r>
              <a:rPr dirty="0" sz="2800" lang="en-US" smtClean="0"/>
              <a:t>The patient’s physical tolerance for various forms of stress testing should be assessed. The carotid pulses, pulmonary function, and cardiac </a:t>
            </a:r>
            <a:r>
              <a:rPr dirty="0" sz="2400" lang="en-US" smtClean="0"/>
              <a:t>function</a:t>
            </a:r>
            <a:r>
              <a:rPr dirty="0" sz="2800" lang="en-US" smtClean="0"/>
              <a:t> should be evaluated, and the lungs should be assessed for evidence of heart failure and pulmonary edema..</a:t>
            </a:r>
          </a:p>
          <a:p>
            <a:endParaRPr dirty="0" sz="2800" lang="en-US" smtClean="0"/>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23" name="Content Placeholder 2"/>
          <p:cNvSpPr>
            <a:spLocks noGrp="1"/>
          </p:cNvSpPr>
          <p:nvPr>
            <p:ph idx="1"/>
          </p:nvPr>
        </p:nvSpPr>
        <p:spPr>
          <a:xfrm>
            <a:off x="457200" y="381000"/>
            <a:ext cx="8229600" cy="6096000"/>
          </a:xfrm>
        </p:spPr>
        <p:txBody>
          <a:bodyPr>
            <a:normAutofit fontScale="78125" lnSpcReduction="20000"/>
          </a:bodyPr>
          <a:p>
            <a:r>
              <a:rPr dirty="0" lang="en-US" smtClean="0"/>
              <a:t>not to </a:t>
            </a:r>
            <a:r>
              <a:rPr b="1" dirty="0" lang="en-US" smtClean="0"/>
              <a:t>eat</a:t>
            </a:r>
            <a:r>
              <a:rPr dirty="0" lang="en-US" smtClean="0"/>
              <a:t> for 4 hours before perfusion imaging.</a:t>
            </a:r>
          </a:p>
          <a:p>
            <a:pPr indent="0" marL="0">
              <a:buNone/>
            </a:pPr>
            <a:endParaRPr dirty="0" lang="en-US" smtClean="0"/>
          </a:p>
          <a:p>
            <a:r>
              <a:rPr dirty="0" lang="en-US" smtClean="0"/>
              <a:t>not to ingest </a:t>
            </a:r>
            <a:r>
              <a:rPr b="1" dirty="0" lang="en-US" smtClean="0"/>
              <a:t>caffeine</a:t>
            </a:r>
            <a:r>
              <a:rPr dirty="0" lang="en-US" smtClean="0"/>
              <a:t> for 12–24 hours before the imaging examination</a:t>
            </a:r>
          </a:p>
          <a:p>
            <a:endParaRPr dirty="0" lang="en-US"/>
          </a:p>
          <a:p>
            <a:r>
              <a:rPr dirty="0" lang="en-US" smtClean="0"/>
              <a:t>Ideally, patients without previously documented CAD also would withhold consumption of </a:t>
            </a:r>
            <a:r>
              <a:rPr b="1" dirty="0" lang="en-US" smtClean="0"/>
              <a:t>b-blockers and calcium channel blockers</a:t>
            </a:r>
            <a:r>
              <a:rPr dirty="0" lang="en-US" smtClean="0"/>
              <a:t> for 24 hours before the start of imaging. (reduce the sensitivity of stress perfusion imaging) </a:t>
            </a:r>
          </a:p>
          <a:p>
            <a:pPr>
              <a:buNone/>
            </a:pPr>
            <a:endParaRPr dirty="0" lang="en-US" smtClean="0"/>
          </a:p>
          <a:p>
            <a:r>
              <a:rPr b="1" dirty="0" lang="en-US" smtClean="0"/>
              <a:t>Long-acting nitrates </a:t>
            </a:r>
            <a:r>
              <a:rPr dirty="0" lang="en-US" smtClean="0"/>
              <a:t>should be withheld the day of the imaging examination, if possible. </a:t>
            </a:r>
          </a:p>
          <a:p>
            <a:endParaRPr dirty="0" lang="en-US" smtClean="0"/>
          </a:p>
          <a:p>
            <a:r>
              <a:rPr dirty="0" lang="en-US" smtClean="0"/>
              <a:t>When perfusion imaging is performed </a:t>
            </a:r>
            <a:r>
              <a:rPr b="1" dirty="0" lang="en-US" smtClean="0"/>
              <a:t>for risk stratification</a:t>
            </a:r>
            <a:r>
              <a:rPr dirty="0" lang="en-US" smtClean="0"/>
              <a:t> of patients who are undergoing medical therapy </a:t>
            </a:r>
            <a:r>
              <a:rPr b="1" dirty="0" lang="en-US" smtClean="0"/>
              <a:t>for known coronary artery disease</a:t>
            </a:r>
            <a:r>
              <a:rPr dirty="0" lang="en-US" smtClean="0"/>
              <a:t>, medications are not usually withheld </a:t>
            </a:r>
            <a:endParaRPr dirty="0" lang="en-US"/>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24" name="Title 1"/>
          <p:cNvSpPr>
            <a:spLocks noGrp="1"/>
          </p:cNvSpPr>
          <p:nvPr>
            <p:ph type="title"/>
          </p:nvPr>
        </p:nvSpPr>
        <p:spPr>
          <a:xfrm>
            <a:off x="457200" y="304800"/>
            <a:ext cx="8229600" cy="838200"/>
          </a:xfrm>
        </p:spPr>
        <p:txBody>
          <a:bodyPr>
            <a:noAutofit/>
          </a:bodyPr>
          <a:p>
            <a:r>
              <a:rPr b="1" dirty="0" sz="3200" lang="en-US" smtClean="0">
                <a:solidFill>
                  <a:schemeClr val="tx2">
                    <a:lumMod val="60000"/>
                    <a:lumOff val="40000"/>
                  </a:schemeClr>
                </a:solidFill>
              </a:rPr>
              <a:t>SPECT Perfusion Tracers and Protocols</a:t>
            </a:r>
            <a:br>
              <a:rPr b="1" dirty="0" sz="3200" lang="en-US" smtClean="0">
                <a:solidFill>
                  <a:schemeClr val="tx2">
                    <a:lumMod val="60000"/>
                    <a:lumOff val="40000"/>
                  </a:schemeClr>
                </a:solidFill>
              </a:rPr>
            </a:br>
            <a:endParaRPr dirty="0" sz="3200" lang="en-US">
              <a:solidFill>
                <a:schemeClr val="tx2">
                  <a:lumMod val="60000"/>
                  <a:lumOff val="40000"/>
                </a:schemeClr>
              </a:solidFill>
            </a:endParaRPr>
          </a:p>
        </p:txBody>
      </p:sp>
      <p:pic>
        <p:nvPicPr>
          <p:cNvPr id="2097156" name="Picture 2"/>
          <p:cNvPicPr>
            <a:picLocks noChangeAspect="1" noChangeArrowheads="1"/>
          </p:cNvPicPr>
          <p:nvPr/>
        </p:nvPicPr>
        <p:blipFill>
          <a:blip xmlns:r="http://schemas.openxmlformats.org/officeDocument/2006/relationships" r:embed="rId1"/>
          <a:srcRect/>
          <a:stretch>
            <a:fillRect/>
          </a:stretch>
        </p:blipFill>
        <p:spPr bwMode="auto">
          <a:xfrm>
            <a:off x="0" y="1524000"/>
            <a:ext cx="9144000" cy="3657600"/>
          </a:xfrm>
          <a:prstGeom prst="rect"/>
          <a:noFill/>
          <a:ln>
            <a:noFill/>
          </a:ln>
          <a:effectLst/>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28" name="Content Placeholder 2"/>
          <p:cNvSpPr>
            <a:spLocks noGrp="1"/>
          </p:cNvSpPr>
          <p:nvPr>
            <p:ph idx="1"/>
          </p:nvPr>
        </p:nvSpPr>
        <p:spPr>
          <a:xfrm>
            <a:off x="457200" y="457200"/>
            <a:ext cx="8229600" cy="5668963"/>
          </a:xfrm>
        </p:spPr>
        <p:txBody>
          <a:bodyPr>
            <a:normAutofit fontScale="71875" lnSpcReduction="20000"/>
          </a:bodyPr>
          <a:p>
            <a:pPr>
              <a:buNone/>
            </a:pPr>
            <a:endParaRPr b="1" dirty="0" lang="en-US"/>
          </a:p>
          <a:p>
            <a:r>
              <a:rPr b="1" dirty="0" lang="en-US"/>
              <a:t>201Tl</a:t>
            </a:r>
            <a:r>
              <a:rPr dirty="0" lang="en-US"/>
              <a:t> -biologic properties similar to </a:t>
            </a:r>
            <a:r>
              <a:rPr b="1" dirty="0" lang="en-US"/>
              <a:t>potassium.</a:t>
            </a:r>
            <a:r>
              <a:rPr dirty="0" lang="en-US"/>
              <a:t> </a:t>
            </a:r>
          </a:p>
          <a:p>
            <a:endParaRPr dirty="0" lang="en-US"/>
          </a:p>
          <a:p>
            <a:r>
              <a:rPr dirty="0" lang="en-US"/>
              <a:t>potassium is the major intracellular </a:t>
            </a:r>
            <a:r>
              <a:rPr dirty="0" lang="en-US" err="1"/>
              <a:t>cation</a:t>
            </a:r>
            <a:r>
              <a:rPr dirty="0" lang="en-US"/>
              <a:t> in muscle and is </a:t>
            </a:r>
            <a:r>
              <a:rPr b="1" dirty="0" lang="en-US"/>
              <a:t>virtually absent in scar tissue.</a:t>
            </a:r>
          </a:p>
          <a:p>
            <a:endParaRPr dirty="0" lang="en-US"/>
          </a:p>
          <a:p>
            <a:r>
              <a:rPr dirty="0" lang="en-US"/>
              <a:t>201Tl is a well-suited radionuclide for differentiation of normal and ischemic myocardium from scarred myocardium.</a:t>
            </a:r>
          </a:p>
          <a:p>
            <a:endParaRPr dirty="0" lang="en-US"/>
          </a:p>
          <a:p>
            <a:r>
              <a:rPr dirty="0" lang="en-US"/>
              <a:t>Thallium-201 emits </a:t>
            </a:r>
            <a:r>
              <a:rPr b="1" dirty="0" lang="en-US"/>
              <a:t>80 </a:t>
            </a:r>
            <a:r>
              <a:rPr b="1" dirty="0" lang="en-US" err="1"/>
              <a:t>keV</a:t>
            </a:r>
            <a:r>
              <a:rPr dirty="0" lang="en-US"/>
              <a:t> of photon energy and has a physical half-life of </a:t>
            </a:r>
            <a:r>
              <a:rPr b="1" dirty="0" lang="en-US"/>
              <a:t>73 hours. </a:t>
            </a:r>
          </a:p>
          <a:p>
            <a:pPr>
              <a:buNone/>
            </a:pPr>
            <a:endParaRPr dirty="0" lang="en-US"/>
          </a:p>
          <a:p>
            <a:r>
              <a:rPr dirty="0" lang="en-US"/>
              <a:t>The </a:t>
            </a:r>
            <a:r>
              <a:rPr b="1" dirty="0" lang="en-US"/>
              <a:t>initial myocardial uptake</a:t>
            </a:r>
            <a:r>
              <a:rPr dirty="0" lang="en-US"/>
              <a:t> early after intravenous injection of thallium is proportional to </a:t>
            </a:r>
            <a:r>
              <a:rPr b="1" dirty="0" lang="en-US"/>
              <a:t>regional blood flow. </a:t>
            </a:r>
          </a:p>
          <a:p>
            <a:endParaRPr dirty="0" lang="en-US"/>
          </a:p>
          <a:p>
            <a:r>
              <a:rPr dirty="0" lang="en-US"/>
              <a:t>First-pass extraction fraction =85%.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32" name="Content Placeholder 2"/>
          <p:cNvSpPr>
            <a:spLocks noGrp="1"/>
          </p:cNvSpPr>
          <p:nvPr>
            <p:ph idx="1"/>
          </p:nvPr>
        </p:nvSpPr>
        <p:spPr>
          <a:xfrm>
            <a:off x="457200" y="304800"/>
            <a:ext cx="8229600" cy="6172200"/>
          </a:xfrm>
        </p:spPr>
        <p:txBody>
          <a:bodyPr>
            <a:normAutofit fontScale="68750" lnSpcReduction="20000"/>
          </a:bodyPr>
          <a:p>
            <a:r>
              <a:rPr dirty="0" lang="en-US" smtClean="0"/>
              <a:t>It </a:t>
            </a:r>
            <a:r>
              <a:rPr dirty="0" lang="en-US"/>
              <a:t>is transported across the </a:t>
            </a:r>
            <a:r>
              <a:rPr dirty="0" lang="en-US" err="1"/>
              <a:t>myocyte</a:t>
            </a:r>
            <a:r>
              <a:rPr dirty="0" lang="en-US"/>
              <a:t> cell membrane by the </a:t>
            </a:r>
            <a:r>
              <a:rPr b="1" dirty="0" lang="en-US" err="1"/>
              <a:t>Na+,K</a:t>
            </a:r>
            <a:r>
              <a:rPr b="1" dirty="0" lang="en-US"/>
              <a:t>+ –ATPase transport system and by facilitative diffusion</a:t>
            </a:r>
            <a:r>
              <a:rPr dirty="0" lang="en-US"/>
              <a:t>. </a:t>
            </a:r>
          </a:p>
          <a:p>
            <a:endParaRPr dirty="0" lang="en-US"/>
          </a:p>
          <a:p>
            <a:r>
              <a:rPr b="1" dirty="0" lang="en-US"/>
              <a:t>Peak myocardial concentration </a:t>
            </a:r>
            <a:r>
              <a:rPr dirty="0" lang="en-US"/>
              <a:t>of thallium is achieved </a:t>
            </a:r>
            <a:r>
              <a:rPr b="1" dirty="0" lang="en-US"/>
              <a:t>within 5 minutes </a:t>
            </a:r>
            <a:r>
              <a:rPr dirty="0" lang="en-US"/>
              <a:t>of injection, with rapid clearance from the intravascular compartment. </a:t>
            </a:r>
            <a:endParaRPr dirty="0" lang="en-US" smtClean="0"/>
          </a:p>
          <a:p>
            <a:endParaRPr dirty="0" lang="en-US"/>
          </a:p>
          <a:p>
            <a:r>
              <a:rPr dirty="0" lang="en-US" smtClean="0"/>
              <a:t>Although the initial uptake and distribution of thallium are primarily a </a:t>
            </a:r>
            <a:r>
              <a:rPr b="1" dirty="0" lang="en-US" smtClean="0"/>
              <a:t>function of blood flow, </a:t>
            </a:r>
          </a:p>
          <a:p>
            <a:endParaRPr dirty="0" lang="en-US" smtClean="0"/>
          </a:p>
          <a:p>
            <a:r>
              <a:rPr dirty="0" lang="en-US" smtClean="0"/>
              <a:t>the </a:t>
            </a:r>
            <a:r>
              <a:rPr b="1" dirty="0" lang="en-US" smtClean="0"/>
              <a:t>subsequent redistribution</a:t>
            </a:r>
            <a:r>
              <a:rPr dirty="0" lang="en-US" smtClean="0"/>
              <a:t> of thallium, which begins within 10 to 15 minutes after injection, is unrelated to flow but is related to </a:t>
            </a:r>
            <a:r>
              <a:rPr b="1" dirty="0" lang="en-US" smtClean="0"/>
              <a:t>the rate of its clearance from myocardium</a:t>
            </a:r>
            <a:r>
              <a:rPr dirty="0" lang="en-US" smtClean="0"/>
              <a:t>, linked to the </a:t>
            </a:r>
            <a:r>
              <a:rPr b="1" dirty="0" lang="en-US" smtClean="0"/>
              <a:t>concentration gradient between </a:t>
            </a:r>
            <a:r>
              <a:rPr b="1" dirty="0" lang="en-US" err="1" smtClean="0"/>
              <a:t>myocyte</a:t>
            </a:r>
            <a:r>
              <a:rPr b="1" dirty="0" lang="en-US" smtClean="0"/>
              <a:t> levels and blood levels</a:t>
            </a:r>
            <a:r>
              <a:rPr dirty="0" lang="en-US" smtClean="0"/>
              <a:t> of thallium </a:t>
            </a:r>
          </a:p>
          <a:p>
            <a:endParaRPr dirty="0" lang="en-US" smtClean="0"/>
          </a:p>
          <a:p>
            <a:r>
              <a:rPr dirty="0" lang="en-US" smtClean="0"/>
              <a:t>Thallium clearance is more rapid from normal myocardium with high thallium activity than from myocardium with reduced thallium activity (ischemic myocardium), a process termed </a:t>
            </a:r>
            <a:r>
              <a:rPr b="1" dirty="0" i="1" lang="en-US" smtClean="0"/>
              <a:t>differential washout </a:t>
            </a:r>
            <a:endParaRPr b="1" dirty="0" lang="en-US" smtClean="0"/>
          </a:p>
          <a:p>
            <a:endParaRPr dirty="0" lang="en-US"/>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pic>
        <p:nvPicPr>
          <p:cNvPr id="209715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600200" y="0"/>
            <a:ext cx="6019800" cy="6858000"/>
          </a:xfrm>
          <a:prstGeom prst="rect"/>
          <a:noFill/>
          <a:ln w="9525">
            <a:noFill/>
            <a:miter lim="800000"/>
            <a:headEnd/>
            <a:tailEnd/>
          </a:ln>
          <a:effectLs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593" name="Title 1"/>
          <p:cNvSpPr>
            <a:spLocks noGrp="1"/>
          </p:cNvSpPr>
          <p:nvPr>
            <p:ph type="title"/>
          </p:nvPr>
        </p:nvSpPr>
        <p:spPr/>
        <p:txBody>
          <a:bodyPr/>
          <a:p>
            <a:r>
              <a:rPr b="1" dirty="0" lang="en-US" smtClean="0">
                <a:solidFill>
                  <a:schemeClr val="accent1">
                    <a:lumMod val="60000"/>
                    <a:lumOff val="40000"/>
                  </a:schemeClr>
                </a:solidFill>
              </a:rPr>
              <a:t>INTRODUCTION	</a:t>
            </a:r>
            <a:endParaRPr b="1" dirty="0" lang="en-US">
              <a:solidFill>
                <a:schemeClr val="accent1">
                  <a:lumMod val="60000"/>
                  <a:lumOff val="40000"/>
                </a:schemeClr>
              </a:solidFill>
            </a:endParaRPr>
          </a:p>
        </p:txBody>
      </p:sp>
      <p:sp>
        <p:nvSpPr>
          <p:cNvPr id="1048594" name="Content Placeholder 2"/>
          <p:cNvSpPr>
            <a:spLocks noGrp="1"/>
          </p:cNvSpPr>
          <p:nvPr>
            <p:ph idx="1"/>
          </p:nvPr>
        </p:nvSpPr>
        <p:spPr/>
        <p:txBody>
          <a:bodyPr/>
          <a:p>
            <a:r>
              <a:rPr dirty="0" lang="en-US" smtClean="0"/>
              <a:t>SPECT (Single-Photon </a:t>
            </a:r>
            <a:r>
              <a:rPr dirty="0" lang="en-US"/>
              <a:t>Emission Computed Tomography of Perfusion and </a:t>
            </a:r>
            <a:r>
              <a:rPr dirty="0" lang="en-US" smtClean="0"/>
              <a:t>Function) </a:t>
            </a:r>
          </a:p>
          <a:p>
            <a:r>
              <a:rPr dirty="0" lang="en-US"/>
              <a:t>PET(Positron Emission Tomography)</a:t>
            </a:r>
          </a:p>
          <a:p>
            <a:r>
              <a:rPr dirty="0" lang="en-US" smtClean="0"/>
              <a:t>Planar </a:t>
            </a:r>
            <a:r>
              <a:rPr dirty="0" lang="en-US"/>
              <a:t>Myocardial Perfusion </a:t>
            </a:r>
            <a:r>
              <a:rPr dirty="0" lang="en-US" smtClean="0"/>
              <a:t>Imaging</a:t>
            </a:r>
            <a:endParaRPr dirty="0" lang="en-US"/>
          </a:p>
          <a:p>
            <a:r>
              <a:rPr dirty="0" lang="en-US"/>
              <a:t>Radionuclide </a:t>
            </a:r>
            <a:r>
              <a:rPr dirty="0" lang="en-US" err="1"/>
              <a:t>Ventriculography</a:t>
            </a:r>
            <a:r>
              <a:rPr dirty="0" lang="en-US"/>
              <a:t> or </a:t>
            </a:r>
            <a:r>
              <a:rPr dirty="0" lang="en-US" smtClean="0"/>
              <a:t>Angiography</a:t>
            </a:r>
            <a:endParaRPr dirty="0" lang="en-US"/>
          </a:p>
          <a:p>
            <a:r>
              <a:rPr dirty="0" lang="en-US" smtClean="0"/>
              <a:t>Assessment </a:t>
            </a:r>
            <a:r>
              <a:rPr dirty="0" lang="en-US"/>
              <a:t>of Myocardial Blood </a:t>
            </a:r>
            <a:r>
              <a:rPr dirty="0" lang="en-US" smtClean="0"/>
              <a:t>Flow</a:t>
            </a:r>
            <a:endParaRPr dirty="0" lang="en-US"/>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33" name="Content Placeholder 2"/>
          <p:cNvSpPr>
            <a:spLocks noGrp="1"/>
          </p:cNvSpPr>
          <p:nvPr>
            <p:ph idx="1"/>
          </p:nvPr>
        </p:nvSpPr>
        <p:spPr>
          <a:xfrm>
            <a:off x="457200" y="381000"/>
            <a:ext cx="8229600" cy="6096000"/>
          </a:xfrm>
        </p:spPr>
        <p:txBody>
          <a:bodyPr>
            <a:noAutofit/>
          </a:bodyPr>
          <a:p>
            <a:r>
              <a:rPr dirty="0" sz="2000" lang="en-US" smtClean="0"/>
              <a:t>Thallium studies can be divided into protocols in which </a:t>
            </a:r>
          </a:p>
          <a:p>
            <a:endParaRPr dirty="0" sz="2000" lang="en-US" smtClean="0"/>
          </a:p>
          <a:p>
            <a:r>
              <a:rPr dirty="0" sz="2000" lang="en-US" smtClean="0"/>
              <a:t> - 201Tl is administered during stress and </a:t>
            </a:r>
          </a:p>
          <a:p>
            <a:endParaRPr dirty="0" sz="2000" lang="en-US" smtClean="0"/>
          </a:p>
          <a:p>
            <a:r>
              <a:rPr dirty="0" sz="2000" lang="en-US" smtClean="0"/>
              <a:t>- those in which it is given with the patient at rest.</a:t>
            </a:r>
          </a:p>
          <a:p>
            <a:endParaRPr dirty="0" sz="2000" lang="en-US" smtClean="0"/>
          </a:p>
          <a:p>
            <a:r>
              <a:rPr dirty="0" sz="2000" lang="en-US" smtClean="0"/>
              <a:t>After stress, the reversal of a thallium defect from the initial peak stress to delayed 3- to 4-hour or  24-hour redistribution images is a marker of </a:t>
            </a:r>
            <a:r>
              <a:rPr b="1" dirty="0" sz="2000" lang="en-US" smtClean="0"/>
              <a:t>reversibly ischemic, viable myocardium. </a:t>
            </a:r>
          </a:p>
          <a:p>
            <a:endParaRPr dirty="0" sz="2000" lang="en-US" smtClean="0"/>
          </a:p>
          <a:p>
            <a:r>
              <a:rPr dirty="0" sz="2000" lang="en-US" smtClean="0"/>
              <a:t>When thallium is injected in the resting state, the extent of thallium defect reversibility from the initial rest images to delayed redistribution images (at 3 to 4 hours) reflects viable myocardium with </a:t>
            </a:r>
            <a:r>
              <a:rPr b="1" dirty="0" sz="2000" lang="en-US" err="1" smtClean="0"/>
              <a:t>hypoperfusion</a:t>
            </a:r>
            <a:r>
              <a:rPr b="1" dirty="0" sz="2000" lang="en-US" smtClean="0"/>
              <a:t> at rest</a:t>
            </a:r>
            <a:r>
              <a:rPr dirty="0" sz="2000" lang="en-US" smtClean="0"/>
              <a:t>. </a:t>
            </a:r>
          </a:p>
          <a:p>
            <a:endParaRPr dirty="0" sz="2000" lang="en-US" smtClean="0"/>
          </a:p>
          <a:p>
            <a:r>
              <a:rPr dirty="0" sz="2000" lang="en-US" smtClean="0"/>
              <a:t>When scarred myocardium is present, the initial rest or stress thallium defect persists over time; such deficits are termed </a:t>
            </a:r>
            <a:r>
              <a:rPr b="1" dirty="0" sz="2000" lang="en-US" smtClean="0"/>
              <a:t>irreversible or fixed defects.</a:t>
            </a:r>
            <a:endParaRPr dirty="0" sz="1600" i="1" lang="en-US" smtClean="0"/>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34" name="Content Placeholder 2"/>
          <p:cNvSpPr>
            <a:spLocks noGrp="1"/>
          </p:cNvSpPr>
          <p:nvPr>
            <p:ph idx="1"/>
          </p:nvPr>
        </p:nvSpPr>
        <p:spPr>
          <a:xfrm>
            <a:off x="457200" y="228600"/>
            <a:ext cx="8229600" cy="6324600"/>
          </a:xfrm>
        </p:spPr>
        <p:txBody>
          <a:bodyPr>
            <a:noAutofit/>
          </a:bodyPr>
          <a:p>
            <a:endParaRPr b="1" dirty="0" sz="2400" lang="en-US" smtClean="0"/>
          </a:p>
          <a:p>
            <a:r>
              <a:rPr b="1" dirty="0" sz="2400" lang="en-US" smtClean="0"/>
              <a:t>some severely ischemic but viable regions may show no redistribution on either early (3- to 4-hour) or late (24-hour) imaging, even if viable myocardium is present. </a:t>
            </a:r>
          </a:p>
          <a:p>
            <a:endParaRPr b="1" dirty="0" sz="2400" lang="en-US" smtClean="0"/>
          </a:p>
          <a:p>
            <a:r>
              <a:rPr b="1" dirty="0" sz="2400" lang="en-US" smtClean="0"/>
              <a:t>Viable myocardium in this situation can be revealed by raising blood levels of thallium by reinjection of a small dose (1 to 2 </a:t>
            </a:r>
            <a:r>
              <a:rPr b="1" dirty="0" sz="2400" lang="en-US" err="1" smtClean="0"/>
              <a:t>mCi</a:t>
            </a:r>
            <a:r>
              <a:rPr b="1" dirty="0" sz="2400" lang="en-US" smtClean="0"/>
              <a:t>) of  thallium at rest. </a:t>
            </a:r>
          </a:p>
          <a:p>
            <a:endParaRPr b="1" dirty="0" sz="2400" lang="en-US" smtClean="0"/>
          </a:p>
          <a:p>
            <a:r>
              <a:rPr b="1" dirty="0" sz="2400" lang="en-US" smtClean="0"/>
              <a:t>Thus, in some patients, thallium reinjection is necessary to identify viable myocardium when there are irreversible defects on stress-redistribution images</a:t>
            </a:r>
            <a:r>
              <a:rPr dirty="0" sz="2400" lang="en-US" smtClean="0"/>
              <a:t>.</a:t>
            </a:r>
          </a:p>
          <a:p>
            <a:endParaRPr dirty="0" sz="2400" lang="en-US"/>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38" name="Title 1"/>
          <p:cNvSpPr>
            <a:spLocks noGrp="1"/>
          </p:cNvSpPr>
          <p:nvPr>
            <p:ph type="title"/>
          </p:nvPr>
        </p:nvSpPr>
        <p:spPr>
          <a:xfrm>
            <a:off x="457200" y="274638"/>
            <a:ext cx="8229600" cy="639762"/>
          </a:xfrm>
        </p:spPr>
        <p:txBody>
          <a:bodyPr>
            <a:normAutofit fontScale="90000"/>
          </a:bodyPr>
          <a:p>
            <a:r>
              <a:rPr b="1" dirty="0" lang="en-US" smtClean="0">
                <a:solidFill>
                  <a:schemeClr val="tx2">
                    <a:lumMod val="60000"/>
                    <a:lumOff val="40000"/>
                  </a:schemeClr>
                </a:solidFill>
              </a:rPr>
              <a:t>Technetium 99m–Labeled Tracers</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39" name="Content Placeholder 2"/>
          <p:cNvSpPr>
            <a:spLocks noGrp="1"/>
          </p:cNvSpPr>
          <p:nvPr>
            <p:ph idx="1"/>
          </p:nvPr>
        </p:nvSpPr>
        <p:spPr>
          <a:xfrm>
            <a:off x="457200" y="914400"/>
            <a:ext cx="8229600" cy="5943600"/>
          </a:xfrm>
        </p:spPr>
        <p:txBody>
          <a:bodyPr>
            <a:normAutofit fontScale="71875" lnSpcReduction="20000"/>
          </a:bodyPr>
          <a:p>
            <a:r>
              <a:rPr dirty="0" lang="en-US" smtClean="0"/>
              <a:t>Technetium 99m (99mTc)–labeled myocardial perfusion tracers were introduced in the clinical arena in the </a:t>
            </a:r>
            <a:r>
              <a:rPr b="1" dirty="0" lang="en-US" smtClean="0"/>
              <a:t>1990s.</a:t>
            </a:r>
          </a:p>
          <a:p>
            <a:endParaRPr dirty="0" lang="en-US" smtClean="0"/>
          </a:p>
          <a:p>
            <a:r>
              <a:rPr dirty="0" lang="en-US" smtClean="0"/>
              <a:t>99mTc emits </a:t>
            </a:r>
            <a:r>
              <a:rPr b="1" dirty="0" lang="en-US" smtClean="0"/>
              <a:t>140 </a:t>
            </a:r>
            <a:r>
              <a:rPr b="1" dirty="0" lang="en-US" err="1" smtClean="0"/>
              <a:t>keV</a:t>
            </a:r>
            <a:r>
              <a:rPr b="1" dirty="0" lang="en-US" smtClean="0"/>
              <a:t> </a:t>
            </a:r>
            <a:r>
              <a:rPr dirty="0" lang="en-US" smtClean="0"/>
              <a:t>of photon energy and has a physical half-life of </a:t>
            </a:r>
            <a:r>
              <a:rPr b="1" dirty="0" lang="en-US" smtClean="0"/>
              <a:t>6 hours</a:t>
            </a:r>
            <a:r>
              <a:rPr dirty="0" lang="en-US" smtClean="0"/>
              <a:t>. </a:t>
            </a:r>
          </a:p>
          <a:p>
            <a:endParaRPr dirty="0" lang="en-US" smtClean="0"/>
          </a:p>
          <a:p>
            <a:r>
              <a:rPr b="1" dirty="0" lang="en-US" smtClean="0"/>
              <a:t>Despite the excellent myocardial extraction and flow kinetic properties of 201Tl, its energy spectrum of 80 </a:t>
            </a:r>
            <a:r>
              <a:rPr b="1" dirty="0" lang="en-US" err="1" smtClean="0"/>
              <a:t>keV</a:t>
            </a:r>
            <a:r>
              <a:rPr b="1" dirty="0" lang="en-US" smtClean="0"/>
              <a:t> is suboptimal for conventional gamma cameras (ideal </a:t>
            </a:r>
            <a:r>
              <a:rPr b="1" dirty="0" lang="en-US" err="1" smtClean="0"/>
              <a:t>photopeak</a:t>
            </a:r>
            <a:r>
              <a:rPr b="1" dirty="0" lang="en-US" smtClean="0"/>
              <a:t> in the 140-keV range). </a:t>
            </a:r>
          </a:p>
          <a:p>
            <a:endParaRPr b="1" dirty="0" lang="en-US" smtClean="0"/>
          </a:p>
          <a:p>
            <a:r>
              <a:rPr b="1" dirty="0" lang="en-US" smtClean="0"/>
              <a:t>In addition, the long physical half life of 201Tl (73 hours) limits the amount of 201Tl that may be administered to stay within acceptable radiation exposure parameters. </a:t>
            </a:r>
          </a:p>
          <a:p>
            <a:endParaRPr dirty="0" lang="en-US" smtClean="0"/>
          </a:p>
          <a:p>
            <a:r>
              <a:rPr dirty="0" lang="en-US" smtClean="0"/>
              <a:t>Although three 99mTc-labeled </a:t>
            </a:r>
            <a:r>
              <a:rPr b="1" dirty="0" lang="en-US" smtClean="0"/>
              <a:t>tracers—</a:t>
            </a:r>
            <a:r>
              <a:rPr b="1" dirty="0" lang="en-US" err="1" smtClean="0"/>
              <a:t>sestamibi</a:t>
            </a:r>
            <a:r>
              <a:rPr b="1" dirty="0" lang="en-US" smtClean="0"/>
              <a:t>, </a:t>
            </a:r>
            <a:r>
              <a:rPr b="1" dirty="0" lang="en-US" err="1" smtClean="0"/>
              <a:t>teboroxime</a:t>
            </a:r>
            <a:r>
              <a:rPr b="1" dirty="0" lang="en-US" smtClean="0"/>
              <a:t>, and </a:t>
            </a:r>
            <a:r>
              <a:rPr b="1" dirty="0" lang="en-US" err="1" smtClean="0"/>
              <a:t>tetrofosmin</a:t>
            </a:r>
            <a:r>
              <a:rPr dirty="0" lang="en-US" smtClean="0"/>
              <a:t>—have received FDA approval for detection of CAD, only </a:t>
            </a:r>
            <a:r>
              <a:rPr b="1" dirty="0" lang="en-US" err="1" smtClean="0"/>
              <a:t>sestamibi</a:t>
            </a:r>
            <a:r>
              <a:rPr b="1" dirty="0" lang="en-US" smtClean="0"/>
              <a:t> and </a:t>
            </a:r>
            <a:r>
              <a:rPr b="1" dirty="0" lang="en-US" err="1" smtClean="0"/>
              <a:t>tetrofosmin</a:t>
            </a:r>
            <a:r>
              <a:rPr b="1" dirty="0" lang="en-US" smtClean="0"/>
              <a:t> are available for clinical use at present.</a:t>
            </a:r>
          </a:p>
          <a:p>
            <a:endParaRPr dirty="0" lang="en-US" smtClean="0"/>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40" name="Content Placeholder 2"/>
          <p:cNvSpPr>
            <a:spLocks noGrp="1"/>
          </p:cNvSpPr>
          <p:nvPr>
            <p:ph idx="1"/>
          </p:nvPr>
        </p:nvSpPr>
        <p:spPr>
          <a:xfrm>
            <a:off x="457200" y="533400"/>
            <a:ext cx="8229600" cy="6019800"/>
          </a:xfrm>
        </p:spPr>
        <p:txBody>
          <a:bodyPr>
            <a:normAutofit fontScale="75000" lnSpcReduction="20000"/>
          </a:bodyPr>
          <a:p>
            <a:r>
              <a:rPr dirty="0" lang="en-US" err="1" smtClean="0"/>
              <a:t>Sestamibi</a:t>
            </a:r>
            <a:r>
              <a:rPr dirty="0" lang="en-US" smtClean="0"/>
              <a:t> and </a:t>
            </a:r>
            <a:r>
              <a:rPr dirty="0" lang="en-US" err="1" smtClean="0"/>
              <a:t>tetrofosmin</a:t>
            </a:r>
            <a:r>
              <a:rPr dirty="0" lang="en-US" smtClean="0"/>
              <a:t> are lipid-soluble cationic compounds with </a:t>
            </a:r>
            <a:r>
              <a:rPr b="1" dirty="0" lang="en-US" smtClean="0"/>
              <a:t>first-pass extraction fraction </a:t>
            </a:r>
            <a:r>
              <a:rPr dirty="0" lang="en-US" smtClean="0"/>
              <a:t>in the range of </a:t>
            </a:r>
            <a:r>
              <a:rPr b="1" dirty="0" lang="en-US" smtClean="0"/>
              <a:t>60%. </a:t>
            </a:r>
          </a:p>
          <a:p>
            <a:endParaRPr dirty="0" lang="en-US" smtClean="0"/>
          </a:p>
          <a:p>
            <a:r>
              <a:rPr dirty="0" lang="en-US" smtClean="0"/>
              <a:t>They cross </a:t>
            </a:r>
            <a:r>
              <a:rPr dirty="0" lang="en-US" err="1" smtClean="0"/>
              <a:t>sarcolemmal</a:t>
            </a:r>
            <a:r>
              <a:rPr dirty="0" lang="en-US" smtClean="0"/>
              <a:t> and mitochondrial membranes of </a:t>
            </a:r>
            <a:r>
              <a:rPr dirty="0" lang="en-US" err="1" smtClean="0"/>
              <a:t>myocytes</a:t>
            </a:r>
            <a:r>
              <a:rPr dirty="0" lang="en-US" smtClean="0"/>
              <a:t> </a:t>
            </a:r>
            <a:r>
              <a:rPr b="1" dirty="0" lang="en-US" smtClean="0"/>
              <a:t>by passive distribution</a:t>
            </a:r>
            <a:r>
              <a:rPr dirty="0" lang="en-US" smtClean="0"/>
              <a:t>, and they are retained within the mitochondria.</a:t>
            </a:r>
          </a:p>
          <a:p>
            <a:endParaRPr dirty="0" lang="en-US" smtClean="0"/>
          </a:p>
          <a:p>
            <a:r>
              <a:rPr b="1" dirty="0" lang="en-US" smtClean="0"/>
              <a:t>Redistribution</a:t>
            </a:r>
            <a:r>
              <a:rPr dirty="0" lang="en-US" smtClean="0"/>
              <a:t> of these tracers is </a:t>
            </a:r>
            <a:r>
              <a:rPr b="1" dirty="0" lang="en-US" smtClean="0"/>
              <a:t>minimal</a:t>
            </a:r>
            <a:r>
              <a:rPr dirty="0" lang="en-US" smtClean="0"/>
              <a:t> compared with that for thallium. </a:t>
            </a:r>
          </a:p>
          <a:p>
            <a:endParaRPr dirty="0" lang="en-US" smtClean="0"/>
          </a:p>
          <a:p>
            <a:r>
              <a:rPr dirty="0" lang="en-US" smtClean="0"/>
              <a:t>Consequently, myocardial perfusion studies with 99mTc-labeled tracers </a:t>
            </a:r>
            <a:r>
              <a:rPr b="1" dirty="0" lang="en-US" smtClean="0"/>
              <a:t>require two separate injections, one at peak stress and the second at rest.</a:t>
            </a:r>
          </a:p>
          <a:p>
            <a:endParaRPr dirty="0" lang="en-US" smtClean="0"/>
          </a:p>
          <a:p>
            <a:r>
              <a:rPr dirty="0" lang="en-US" smtClean="0"/>
              <a:t>One important difference- </a:t>
            </a:r>
            <a:r>
              <a:rPr dirty="0" lang="en-US" err="1" smtClean="0"/>
              <a:t>tetrofosmin</a:t>
            </a:r>
            <a:r>
              <a:rPr dirty="0" lang="en-US" smtClean="0"/>
              <a:t> is cleared more rapidly from the liver, Earlier hepatic clearance allows earlier imaging and lessens the likelihood of artifacts related to hepatic uptake. </a:t>
            </a:r>
            <a:endParaRPr dirty="0" lang="en-US"/>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41" name="Content Placeholder 2"/>
          <p:cNvSpPr>
            <a:spLocks noGrp="1"/>
          </p:cNvSpPr>
          <p:nvPr>
            <p:ph idx="1"/>
          </p:nvPr>
        </p:nvSpPr>
        <p:spPr>
          <a:xfrm>
            <a:off x="457200" y="381000"/>
            <a:ext cx="8229600" cy="6172200"/>
          </a:xfrm>
        </p:spPr>
        <p:txBody>
          <a:bodyPr>
            <a:normAutofit fontScale="65625" lnSpcReduction="20000"/>
          </a:bodyPr>
          <a:p>
            <a:r>
              <a:rPr dirty="0" lang="en-US" smtClean="0"/>
              <a:t>Three basic protocols with 99mTc-labeled tracers have been used: </a:t>
            </a:r>
          </a:p>
          <a:p>
            <a:pPr>
              <a:buNone/>
            </a:pPr>
            <a:endParaRPr dirty="0" lang="en-US" smtClean="0"/>
          </a:p>
          <a:p>
            <a:r>
              <a:rPr b="1" dirty="0" lang="en-US" smtClean="0"/>
              <a:t>(1) a single-day study, in which myocardial blood flow is interrogated at rest and at peak stress, or in the reverse order, as long as the first injected dose is low (8 to 12 </a:t>
            </a:r>
            <a:r>
              <a:rPr b="1" dirty="0" lang="en-US" err="1" smtClean="0"/>
              <a:t>mCi</a:t>
            </a:r>
            <a:r>
              <a:rPr b="1" dirty="0" lang="en-US" smtClean="0"/>
              <a:t>) and the second injected dose is high (24 to 36 </a:t>
            </a:r>
            <a:r>
              <a:rPr b="1" dirty="0" lang="en-US" err="1" smtClean="0"/>
              <a:t>mCi</a:t>
            </a:r>
            <a:r>
              <a:rPr b="1" dirty="0" lang="en-US" smtClean="0"/>
              <a:t>); </a:t>
            </a:r>
          </a:p>
          <a:p>
            <a:endParaRPr dirty="0" lang="en-US" smtClean="0"/>
          </a:p>
          <a:p>
            <a:r>
              <a:rPr b="1" dirty="0" lang="en-US" smtClean="0"/>
              <a:t>(2) a 2-day study (commonly performed in patients with large body </a:t>
            </a:r>
            <a:r>
              <a:rPr b="1" dirty="0" lang="en-US" err="1" smtClean="0"/>
              <a:t>habitus</a:t>
            </a:r>
            <a:r>
              <a:rPr b="1" dirty="0" lang="en-US" smtClean="0"/>
              <a:t>), in which higher doses of the tracer are injected (24 to 36 </a:t>
            </a:r>
            <a:r>
              <a:rPr b="1" dirty="0" lang="en-US" err="1" smtClean="0"/>
              <a:t>mCi</a:t>
            </a:r>
            <a:r>
              <a:rPr b="1" dirty="0" lang="en-US" smtClean="0"/>
              <a:t>) both at rest and at peak stress to optimize myocardial count rate; and </a:t>
            </a:r>
          </a:p>
          <a:p>
            <a:endParaRPr dirty="0" lang="en-US" smtClean="0"/>
          </a:p>
          <a:p>
            <a:r>
              <a:rPr b="1" dirty="0" lang="en-US" smtClean="0"/>
              <a:t>(3) a dual isotope technique, in which injection of 201Tl at rest is followed by injection of a 99mTc tracer at peak stress. </a:t>
            </a:r>
          </a:p>
          <a:p>
            <a:endParaRPr dirty="0" lang="en-US" smtClean="0"/>
          </a:p>
          <a:p>
            <a:r>
              <a:rPr dirty="0" lang="en-US" smtClean="0"/>
              <a:t>The last approach takes advantage of the favorable properties of each of the two tracers, including the </a:t>
            </a:r>
            <a:r>
              <a:rPr b="1" dirty="0" lang="en-US" smtClean="0"/>
              <a:t>high-quality gated SPECT images obtained with 99mTc and the potential to acquire redistribution images with 201Tl (either at 4 hours before the stress study or at 24 hours after the 99mTc activity has decayed</a:t>
            </a:r>
            <a:endParaRPr b="1" dirty="0" lang="en-US"/>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graphicFrame>
        <p:nvGraphicFramePr>
          <p:cNvPr id="4194304" name="Content Placeholder 3"/>
          <p:cNvGraphicFramePr>
            <a:graphicFrameLocks noGrp="1"/>
          </p:cNvGraphicFramePr>
          <p:nvPr>
            <p:ph idx="1"/>
          </p:nvPr>
        </p:nvGraphicFramePr>
        <p:xfrm>
          <a:off x="428596" y="357166"/>
          <a:ext cx="8215370" cy="4604195"/>
        </p:xfrm>
        <a:graphic>
          <a:graphicData uri="http://schemas.openxmlformats.org/drawingml/2006/table">
            <a:tbl>
              <a:tblPr firstRow="1" bandRow="1">
                <a:tableStyleId>{5C22544A-7EE6-4342-B048-85BDC9FD1C3A}</a:tableStyleId>
              </a:tblPr>
              <a:tblGrid>
                <a:gridCol w="4107685"/>
                <a:gridCol w="4107685"/>
              </a:tblGrid>
              <a:tr h="928694">
                <a:tc>
                  <a:txBody>
                    <a:bodyPr/>
                    <a:p>
                      <a:r>
                        <a:rPr b="1" dirty="0" sz="2000" lang="en-US" smtClean="0"/>
                        <a:t>Advantages of Tc-</a:t>
                      </a:r>
                      <a:r>
                        <a:rPr baseline="0" b="1" dirty="0" sz="2000" lang="en-US" smtClean="0"/>
                        <a:t>99m compared with Tl-201</a:t>
                      </a:r>
                      <a:endParaRPr b="1" dirty="0" sz="2000" lang="en-IN"/>
                    </a:p>
                  </a:txBody>
                </a:tc>
                <a:tc>
                  <a:txBody>
                    <a:bodyPr/>
                    <a:p>
                      <a:r>
                        <a:rPr dirty="0" sz="2000" lang="en-US" smtClean="0"/>
                        <a:t>Advantages of Tl-201 compared with Tc-99m</a:t>
                      </a:r>
                      <a:endParaRPr dirty="0" sz="2000" lang="en-IN"/>
                    </a:p>
                  </a:txBody>
                </a:tc>
              </a:tr>
              <a:tr h="753653">
                <a:tc>
                  <a:txBody>
                    <a:bodyPr/>
                    <a:p>
                      <a:r>
                        <a:rPr dirty="0" lang="en-US" smtClean="0"/>
                        <a:t>Shorter T1/2 allows higher dose resulting in better count statistics.</a:t>
                      </a:r>
                      <a:endParaRPr dirty="0" lang="en-IN"/>
                    </a:p>
                  </a:txBody>
                </a:tc>
                <a:tc>
                  <a:txBody>
                    <a:bodyPr/>
                    <a:p>
                      <a:r>
                        <a:rPr dirty="0" lang="en-US" smtClean="0"/>
                        <a:t>Redistribution  allows for single injection studies</a:t>
                      </a:r>
                      <a:r>
                        <a:rPr baseline="0" dirty="0" lang="en-US" smtClean="0"/>
                        <a:t> viability </a:t>
                      </a:r>
                      <a:r>
                        <a:rPr baseline="0" dirty="0" lang="en-US" err="1" smtClean="0"/>
                        <a:t>assesment</a:t>
                      </a:r>
                      <a:endParaRPr dirty="0" lang="en-IN"/>
                    </a:p>
                  </a:txBody>
                </a:tc>
              </a:tr>
              <a:tr h="660889">
                <a:tc>
                  <a:txBody>
                    <a:bodyPr/>
                    <a:p>
                      <a:r>
                        <a:rPr dirty="0" lang="en-US" smtClean="0"/>
                        <a:t>Less radiation exposure.</a:t>
                      </a:r>
                      <a:endParaRPr dirty="0" lang="en-IN"/>
                    </a:p>
                  </a:txBody>
                </a:tc>
                <a:tc>
                  <a:txBody>
                    <a:bodyPr/>
                    <a:p>
                      <a:r>
                        <a:rPr dirty="0" lang="en-US" smtClean="0"/>
                        <a:t>Less expensive</a:t>
                      </a:r>
                      <a:endParaRPr dirty="0" lang="en-IN"/>
                    </a:p>
                  </a:txBody>
                </a:tc>
              </a:tr>
              <a:tr h="753653">
                <a:tc>
                  <a:txBody>
                    <a:bodyPr/>
                    <a:p>
                      <a:r>
                        <a:rPr dirty="0" lang="en-US" smtClean="0"/>
                        <a:t>Less attenuation effects.</a:t>
                      </a:r>
                      <a:endParaRPr dirty="0" lang="en-IN"/>
                    </a:p>
                  </a:txBody>
                </a:tc>
                <a:tc>
                  <a:txBody>
                    <a:bodyPr/>
                    <a:p>
                      <a:r>
                        <a:rPr dirty="0" lang="en-US" smtClean="0"/>
                        <a:t>Less abdominal and hepatic uptake</a:t>
                      </a:r>
                      <a:r>
                        <a:rPr baseline="0" dirty="0" lang="en-US" smtClean="0"/>
                        <a:t> during exercise</a:t>
                      </a:r>
                      <a:endParaRPr dirty="0" lang="en-IN"/>
                    </a:p>
                  </a:txBody>
                </a:tc>
              </a:tr>
              <a:tr h="753653">
                <a:tc>
                  <a:txBody>
                    <a:bodyPr/>
                    <a:p>
                      <a:r>
                        <a:rPr dirty="0" lang="en-US" smtClean="0"/>
                        <a:t>High energy- better  resolution with gamma camera</a:t>
                      </a:r>
                      <a:endParaRPr dirty="0" lang="en-IN"/>
                    </a:p>
                  </a:txBody>
                </a:tc>
                <a:tc>
                  <a:txBody>
                    <a:bodyPr/>
                    <a:p>
                      <a:r>
                        <a:rPr dirty="0" lang="en-US" smtClean="0"/>
                        <a:t>Diagnostic and prognostic value of lung uptake of Tl-201</a:t>
                      </a:r>
                      <a:endParaRPr dirty="0" lang="en-IN"/>
                    </a:p>
                  </a:txBody>
                </a:tc>
              </a:tr>
              <a:tr h="753653">
                <a:tc>
                  <a:txBody>
                    <a:bodyPr/>
                    <a:p>
                      <a:r>
                        <a:rPr dirty="0" lang="en-US" smtClean="0"/>
                        <a:t>Faster imaging protocols due to reinjection.</a:t>
                      </a:r>
                      <a:endParaRPr dirty="0" lang="en-IN"/>
                    </a:p>
                  </a:txBody>
                </a:tc>
                <a:tc>
                  <a:txBody>
                    <a:bodyPr/>
                    <a:p>
                      <a:endParaRPr dirty="0" lang="en-IN"/>
                    </a:p>
                  </a:txBody>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45" name="Title 1"/>
          <p:cNvSpPr>
            <a:spLocks noGrp="1"/>
          </p:cNvSpPr>
          <p:nvPr>
            <p:ph type="title"/>
          </p:nvPr>
        </p:nvSpPr>
        <p:spPr>
          <a:xfrm>
            <a:off x="457200" y="274638"/>
            <a:ext cx="8229600" cy="639762"/>
          </a:xfrm>
        </p:spPr>
        <p:txBody>
          <a:bodyPr>
            <a:normAutofit fontScale="90000"/>
          </a:bodyPr>
          <a:p>
            <a:r>
              <a:rPr b="1" dirty="0" lang="en-US" smtClean="0">
                <a:solidFill>
                  <a:schemeClr val="tx2">
                    <a:lumMod val="60000"/>
                    <a:lumOff val="40000"/>
                  </a:schemeClr>
                </a:solidFill>
              </a:rPr>
              <a:t>STRESS PROTOCOLS</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46" name="Content Placeholder 2"/>
          <p:cNvSpPr>
            <a:spLocks noGrp="1"/>
          </p:cNvSpPr>
          <p:nvPr>
            <p:ph idx="1"/>
          </p:nvPr>
        </p:nvSpPr>
        <p:spPr>
          <a:xfrm>
            <a:off x="457200" y="762000"/>
            <a:ext cx="8229600" cy="5715000"/>
          </a:xfrm>
        </p:spPr>
        <p:txBody>
          <a:bodyPr>
            <a:normAutofit fontScale="96875" lnSpcReduction="20000"/>
          </a:bodyPr>
          <a:p>
            <a:r>
              <a:rPr dirty="0" lang="en-US" smtClean="0"/>
              <a:t>Exercise is the most commonly performed form of stress for myocardial perfusion SPECT </a:t>
            </a:r>
          </a:p>
          <a:p>
            <a:endParaRPr dirty="0" lang="en-US" smtClean="0"/>
          </a:p>
          <a:p>
            <a:r>
              <a:rPr dirty="0" lang="en-US" smtClean="0"/>
              <a:t>The exercise capacity, heart rate, and blood pressure responses and ST segment response are assessed during the exercise. </a:t>
            </a:r>
          </a:p>
          <a:p>
            <a:pPr>
              <a:buNone/>
            </a:pPr>
            <a:endParaRPr dirty="0" lang="en-US" smtClean="0"/>
          </a:p>
          <a:p>
            <a:r>
              <a:rPr dirty="0" lang="en-US" smtClean="0"/>
              <a:t>This provides additional clinical information useful in decision making. </a:t>
            </a:r>
          </a:p>
          <a:p>
            <a:pPr>
              <a:buNone/>
            </a:pPr>
            <a:endParaRPr dirty="0" lang="en-US" smtClean="0"/>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47" name="Content Placeholder 2"/>
          <p:cNvSpPr>
            <a:spLocks noGrp="1"/>
          </p:cNvSpPr>
          <p:nvPr>
            <p:ph idx="1"/>
          </p:nvPr>
        </p:nvSpPr>
        <p:spPr>
          <a:xfrm>
            <a:off x="457200" y="381000"/>
            <a:ext cx="8229600" cy="6248400"/>
          </a:xfrm>
        </p:spPr>
        <p:txBody>
          <a:bodyPr>
            <a:normAutofit fontScale="87500" lnSpcReduction="20000"/>
          </a:bodyPr>
          <a:p>
            <a:r>
              <a:rPr dirty="0" lang="en-US" smtClean="0"/>
              <a:t>The basic tenets of exercise nuclear imaging are:</a:t>
            </a:r>
          </a:p>
          <a:p>
            <a:endParaRPr dirty="0" lang="en-US" smtClean="0"/>
          </a:p>
          <a:p>
            <a:r>
              <a:rPr dirty="0" lang="en-US" smtClean="0"/>
              <a:t>(i</a:t>
            </a:r>
            <a:r>
              <a:rPr b="1" dirty="0" lang="en-US" smtClean="0"/>
              <a:t>) Tracer should be administered IV at peak of stress, and </a:t>
            </a:r>
          </a:p>
          <a:p>
            <a:endParaRPr b="1" dirty="0" lang="en-US" smtClean="0"/>
          </a:p>
          <a:p>
            <a:r>
              <a:rPr b="1" dirty="0" lang="en-US" smtClean="0"/>
              <a:t>(ii) exercise should continue for an additional minute to allow optimal myocardial tracer concentration. </a:t>
            </a:r>
          </a:p>
          <a:p>
            <a:endParaRPr dirty="0" lang="en-US" smtClean="0"/>
          </a:p>
          <a:p>
            <a:r>
              <a:rPr dirty="0" lang="en-US" smtClean="0"/>
              <a:t>For patients undergoing treadmill exercise stress, achieving target heart rate (THR), traditional cut-off for an acceptable level of stress. </a:t>
            </a:r>
          </a:p>
          <a:p>
            <a:endParaRPr dirty="0" lang="en-US" smtClean="0"/>
          </a:p>
          <a:p>
            <a:r>
              <a:rPr b="1" dirty="0" lang="en-US" smtClean="0"/>
              <a:t>exercises should be symptom limited.</a:t>
            </a:r>
            <a:endParaRPr dirty="0" lang="en-US"/>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51" name="Title 1"/>
          <p:cNvSpPr>
            <a:spLocks noGrp="1"/>
          </p:cNvSpPr>
          <p:nvPr>
            <p:ph type="title"/>
          </p:nvPr>
        </p:nvSpPr>
        <p:spPr>
          <a:xfrm>
            <a:off x="457200" y="274638"/>
            <a:ext cx="8229600" cy="715962"/>
          </a:xfrm>
        </p:spPr>
        <p:txBody>
          <a:bodyPr>
            <a:normAutofit fontScale="90000"/>
          </a:bodyPr>
          <a:p>
            <a:r>
              <a:rPr b="1" dirty="0" lang="en-US" smtClean="0">
                <a:solidFill>
                  <a:schemeClr val="tx2">
                    <a:lumMod val="60000"/>
                    <a:lumOff val="40000"/>
                  </a:schemeClr>
                </a:solidFill>
              </a:rPr>
              <a:t>Pharmacologic Stress Protocols</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52" name="Content Placeholder 2"/>
          <p:cNvSpPr>
            <a:spLocks noGrp="1"/>
          </p:cNvSpPr>
          <p:nvPr>
            <p:ph idx="1"/>
          </p:nvPr>
        </p:nvSpPr>
        <p:spPr>
          <a:xfrm>
            <a:off x="457200" y="838200"/>
            <a:ext cx="8229600" cy="5638800"/>
          </a:xfrm>
        </p:spPr>
        <p:txBody>
          <a:bodyPr>
            <a:normAutofit fontScale="68750" lnSpcReduction="20000"/>
          </a:bodyPr>
          <a:p>
            <a:r>
              <a:rPr b="1" dirty="0" sz="4700" i="1" lang="en-US" err="1" smtClean="0"/>
              <a:t>Dipyridamole</a:t>
            </a:r>
            <a:endParaRPr b="1" dirty="0" sz="4700" i="1" lang="en-US" smtClean="0"/>
          </a:p>
          <a:p>
            <a:pPr>
              <a:buNone/>
            </a:pPr>
            <a:endParaRPr dirty="0" i="1" lang="en-US" smtClean="0"/>
          </a:p>
          <a:p>
            <a:r>
              <a:rPr b="1" dirty="0" lang="en-US" smtClean="0"/>
              <a:t>acts by increasing the tissue levels of adenosine by inhibiting its intracellular reuptake and metabolism</a:t>
            </a:r>
            <a:r>
              <a:rPr dirty="0" lang="en-US" smtClean="0"/>
              <a:t>. </a:t>
            </a:r>
          </a:p>
          <a:p>
            <a:endParaRPr dirty="0" lang="en-US" smtClean="0"/>
          </a:p>
          <a:p>
            <a:r>
              <a:rPr dirty="0" lang="en-US" smtClean="0"/>
              <a:t>It is infused at 0.142 mg/kg/min for 4 minutes. </a:t>
            </a:r>
          </a:p>
          <a:p>
            <a:endParaRPr dirty="0" lang="en-US" smtClean="0"/>
          </a:p>
          <a:p>
            <a:r>
              <a:rPr b="1" dirty="0" lang="en-US" smtClean="0"/>
              <a:t>The radiotracer injected 3–4 minutes after termination of the infusion when maximal pharmacological effect ensues. </a:t>
            </a:r>
          </a:p>
          <a:p>
            <a:endParaRPr dirty="0" lang="en-US" smtClean="0"/>
          </a:p>
          <a:p>
            <a:r>
              <a:rPr dirty="0" lang="en-US" smtClean="0"/>
              <a:t>Side effects include </a:t>
            </a:r>
            <a:r>
              <a:rPr b="1" dirty="0" lang="en-US" smtClean="0"/>
              <a:t>nonspecific chest pain, shortness of breath, dizziness, and flushing. </a:t>
            </a:r>
          </a:p>
          <a:p>
            <a:endParaRPr dirty="0" lang="en-US" smtClean="0"/>
          </a:p>
          <a:p>
            <a:r>
              <a:rPr dirty="0" lang="en-US" smtClean="0"/>
              <a:t>The side effects can usually be reversed </a:t>
            </a:r>
            <a:r>
              <a:rPr b="1" dirty="0" lang="en-US" smtClean="0"/>
              <a:t>by IV administration of </a:t>
            </a:r>
            <a:r>
              <a:rPr b="1" dirty="0" lang="en-US" err="1" smtClean="0"/>
              <a:t>aminophylline</a:t>
            </a:r>
            <a:r>
              <a:rPr b="1" dirty="0" lang="en-US" smtClean="0"/>
              <a:t>, 50- to 250-mg at least 1 minute after the tracer injection. </a:t>
            </a:r>
          </a:p>
          <a:p>
            <a:endParaRPr dirty="0" lang="en-US" smtClean="0"/>
          </a:p>
          <a:p>
            <a:r>
              <a:rPr b="1" dirty="0" lang="en-US" smtClean="0"/>
              <a:t>contraindicated for patients with asthma.</a:t>
            </a:r>
            <a:endParaRPr b="1" dirty="0" lang="en-US"/>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53" name="Title 1"/>
          <p:cNvSpPr>
            <a:spLocks noGrp="1"/>
          </p:cNvSpPr>
          <p:nvPr>
            <p:ph type="title"/>
          </p:nvPr>
        </p:nvSpPr>
        <p:spPr>
          <a:xfrm>
            <a:off x="457200" y="274638"/>
            <a:ext cx="8229600" cy="715962"/>
          </a:xfrm>
        </p:spPr>
        <p:txBody>
          <a:bodyPr>
            <a:normAutofit fontScale="90000"/>
          </a:bodyPr>
          <a:p>
            <a:r>
              <a:rPr b="1" dirty="0" sz="3600" lang="en-US" smtClean="0"/>
              <a:t>Adenosine</a:t>
            </a:r>
            <a:r>
              <a:rPr dirty="0" i="1" lang="en-US" smtClean="0"/>
              <a:t/>
            </a:r>
            <a:br>
              <a:rPr dirty="0" i="1" lang="en-US" smtClean="0"/>
            </a:br>
            <a:endParaRPr dirty="0" lang="en-US"/>
          </a:p>
        </p:txBody>
      </p:sp>
      <p:sp>
        <p:nvSpPr>
          <p:cNvPr id="1048654" name="Content Placeholder 2"/>
          <p:cNvSpPr>
            <a:spLocks noGrp="1"/>
          </p:cNvSpPr>
          <p:nvPr>
            <p:ph idx="1"/>
          </p:nvPr>
        </p:nvSpPr>
        <p:spPr>
          <a:xfrm>
            <a:off x="457200" y="838200"/>
            <a:ext cx="8229600" cy="5638800"/>
          </a:xfrm>
        </p:spPr>
        <p:txBody>
          <a:bodyPr>
            <a:normAutofit fontScale="71875" lnSpcReduction="20000"/>
          </a:bodyPr>
          <a:p>
            <a:endParaRPr dirty="0" lang="en-US" smtClean="0"/>
          </a:p>
          <a:p>
            <a:r>
              <a:rPr dirty="0" lang="en-US"/>
              <a:t>I</a:t>
            </a:r>
            <a:r>
              <a:rPr dirty="0" lang="en-US" smtClean="0"/>
              <a:t>t is infused over a period of 6 minutes (dosage, 0.14 mg/kg/min), and the radiopharmaceutical is injected between 3 and 4½ minutes after the start of the adenosine infusion</a:t>
            </a:r>
          </a:p>
          <a:p>
            <a:endParaRPr dirty="0" lang="en-US" smtClean="0"/>
          </a:p>
          <a:p>
            <a:r>
              <a:rPr dirty="0" lang="en-US" smtClean="0"/>
              <a:t>Minor and transient side effects occur more frequently with adenosine as compared to those of </a:t>
            </a:r>
            <a:r>
              <a:rPr dirty="0" lang="en-US" err="1" smtClean="0"/>
              <a:t>dipyridamole</a:t>
            </a:r>
            <a:r>
              <a:rPr dirty="0" lang="en-US" smtClean="0"/>
              <a:t>. </a:t>
            </a:r>
          </a:p>
          <a:p>
            <a:endParaRPr dirty="0" lang="en-US" smtClean="0"/>
          </a:p>
          <a:p>
            <a:r>
              <a:rPr dirty="0" lang="en-US" smtClean="0"/>
              <a:t>As the half-life of adenosine is very short (few seconds), </a:t>
            </a:r>
            <a:r>
              <a:rPr b="1" dirty="0" lang="en-US" smtClean="0"/>
              <a:t>side effects usually subside within 30–45 seconds of termination of infusion. </a:t>
            </a:r>
          </a:p>
          <a:p>
            <a:endParaRPr dirty="0" lang="en-US" smtClean="0"/>
          </a:p>
          <a:p>
            <a:r>
              <a:rPr dirty="0" lang="en-US" err="1" smtClean="0"/>
              <a:t>Aminophylline</a:t>
            </a:r>
            <a:r>
              <a:rPr dirty="0" lang="en-US" smtClean="0"/>
              <a:t> reversal is not required. </a:t>
            </a:r>
          </a:p>
          <a:p>
            <a:endParaRPr dirty="0" lang="en-US" smtClean="0"/>
          </a:p>
          <a:p>
            <a:r>
              <a:rPr dirty="0" lang="en-US" smtClean="0"/>
              <a:t>Adenosine is contraindicated in patients with </a:t>
            </a:r>
            <a:r>
              <a:rPr b="1" dirty="0" lang="en-US" smtClean="0"/>
              <a:t>second- or third-degree AV block, sick sinus syndrome and history of </a:t>
            </a:r>
            <a:r>
              <a:rPr b="1" dirty="0" lang="en-US" err="1" smtClean="0"/>
              <a:t>bronchospasm</a:t>
            </a:r>
            <a:r>
              <a:rPr dirty="0" lang="en-US" smtClean="0"/>
              <a:t>.</a:t>
            </a:r>
            <a:endParaRPr dirty="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595" name="Title 1"/>
          <p:cNvSpPr>
            <a:spLocks noGrp="1"/>
          </p:cNvSpPr>
          <p:nvPr>
            <p:ph type="title"/>
          </p:nvPr>
        </p:nvSpPr>
        <p:spPr>
          <a:xfrm>
            <a:off x="457200" y="0"/>
            <a:ext cx="8229600" cy="685800"/>
          </a:xfrm>
        </p:spPr>
        <p:txBody>
          <a:bodyPr>
            <a:noAutofit/>
          </a:bodyPr>
          <a:p>
            <a:r>
              <a:rPr b="1" dirty="0" sz="2000" lang="en-US" smtClean="0">
                <a:solidFill>
                  <a:schemeClr val="tx2">
                    <a:lumMod val="60000"/>
                    <a:lumOff val="40000"/>
                  </a:schemeClr>
                </a:solidFill>
              </a:rPr>
              <a:t/>
            </a:r>
            <a:br>
              <a:rPr b="1" dirty="0" sz="2000" lang="en-US" smtClean="0">
                <a:solidFill>
                  <a:schemeClr val="tx2">
                    <a:lumMod val="60000"/>
                    <a:lumOff val="40000"/>
                  </a:schemeClr>
                </a:solidFill>
              </a:rPr>
            </a:br>
            <a:r>
              <a:rPr b="1" dirty="0" sz="2000" lang="en-US" smtClean="0">
                <a:solidFill>
                  <a:schemeClr val="tx2">
                    <a:lumMod val="60000"/>
                    <a:lumOff val="40000"/>
                  </a:schemeClr>
                </a:solidFill>
              </a:rPr>
              <a:t>Single-Photon Emission Computed Tomography of</a:t>
            </a:r>
            <a:br>
              <a:rPr b="1" dirty="0" sz="2000" lang="en-US" smtClean="0">
                <a:solidFill>
                  <a:schemeClr val="tx2">
                    <a:lumMod val="60000"/>
                    <a:lumOff val="40000"/>
                  </a:schemeClr>
                </a:solidFill>
              </a:rPr>
            </a:br>
            <a:r>
              <a:rPr b="1" dirty="0" sz="2000" lang="en-US" smtClean="0">
                <a:solidFill>
                  <a:schemeClr val="tx2">
                    <a:lumMod val="60000"/>
                    <a:lumOff val="40000"/>
                  </a:schemeClr>
                </a:solidFill>
              </a:rPr>
              <a:t>Perfusion and Function</a:t>
            </a:r>
            <a:br>
              <a:rPr b="1" dirty="0" sz="2000" lang="en-US" smtClean="0">
                <a:solidFill>
                  <a:schemeClr val="tx2">
                    <a:lumMod val="60000"/>
                    <a:lumOff val="40000"/>
                  </a:schemeClr>
                </a:solidFill>
              </a:rPr>
            </a:br>
            <a:endParaRPr dirty="0" sz="2000" lang="en-US">
              <a:solidFill>
                <a:schemeClr val="tx2">
                  <a:lumMod val="60000"/>
                  <a:lumOff val="40000"/>
                </a:schemeClr>
              </a:solidFill>
            </a:endParaRPr>
          </a:p>
        </p:txBody>
      </p:sp>
      <p:sp>
        <p:nvSpPr>
          <p:cNvPr id="1048596" name="Content Placeholder 2"/>
          <p:cNvSpPr>
            <a:spLocks noGrp="1"/>
          </p:cNvSpPr>
          <p:nvPr>
            <p:ph idx="1"/>
          </p:nvPr>
        </p:nvSpPr>
        <p:spPr>
          <a:xfrm>
            <a:off x="457200" y="914400"/>
            <a:ext cx="8229600" cy="5867400"/>
          </a:xfrm>
        </p:spPr>
        <p:txBody>
          <a:bodyPr>
            <a:noAutofit/>
          </a:bodyPr>
          <a:p>
            <a:r>
              <a:rPr dirty="0" sz="2000" i="1" lang="en-US" smtClean="0"/>
              <a:t>injection of the chosen </a:t>
            </a:r>
            <a:r>
              <a:rPr b="1" dirty="0" sz="2000" i="1" lang="en-US" smtClean="0"/>
              <a:t>radiotracer</a:t>
            </a:r>
            <a:r>
              <a:rPr dirty="0" sz="2000" i="1" lang="en-US" smtClean="0"/>
              <a:t> -    the </a:t>
            </a:r>
            <a:r>
              <a:rPr dirty="0" sz="2000" lang="en-US" smtClean="0"/>
              <a:t>isotope is extracted from the blood by viable </a:t>
            </a:r>
            <a:r>
              <a:rPr dirty="0" sz="2000" lang="en-US" err="1" smtClean="0"/>
              <a:t>myocytes</a:t>
            </a:r>
            <a:r>
              <a:rPr dirty="0" sz="2000" lang="en-US" smtClean="0"/>
              <a:t> and retained for sometime</a:t>
            </a:r>
          </a:p>
          <a:p>
            <a:endParaRPr dirty="0" sz="2000" lang="en-US" smtClean="0"/>
          </a:p>
          <a:p>
            <a:r>
              <a:rPr b="1" dirty="0" sz="2000" lang="en-US" smtClean="0"/>
              <a:t>Photons</a:t>
            </a:r>
            <a:r>
              <a:rPr dirty="0" sz="2000" lang="en-US" smtClean="0"/>
              <a:t> are emitted from the myocardium in proportion to the magnitude of tracer uptake, in turn related to perfusion. </a:t>
            </a:r>
          </a:p>
          <a:p>
            <a:endParaRPr dirty="0" sz="2000" lang="en-US" smtClean="0"/>
          </a:p>
          <a:p>
            <a:r>
              <a:rPr b="1" dirty="0" sz="2000" lang="en-US" smtClean="0"/>
              <a:t>Gamma camera</a:t>
            </a:r>
            <a:r>
              <a:rPr dirty="0" sz="2000" lang="en-US" smtClean="0"/>
              <a:t>, captures the gamma ray photons-</a:t>
            </a:r>
          </a:p>
          <a:p>
            <a:pPr indent="0" marL="0">
              <a:buNone/>
            </a:pPr>
            <a:r>
              <a:rPr dirty="0" sz="2000" lang="en-US" smtClean="0"/>
              <a:t>	representing the magnitude of uptake and the location of the emission. </a:t>
            </a:r>
          </a:p>
          <a:p>
            <a:endParaRPr dirty="0" sz="2000" lang="en-US" smtClean="0"/>
          </a:p>
          <a:p>
            <a:r>
              <a:rPr dirty="0" sz="2000" lang="en-US" smtClean="0"/>
              <a:t>The photoemissions collide with a detector </a:t>
            </a:r>
            <a:r>
              <a:rPr b="1" dirty="0" sz="2000" lang="en-US" smtClean="0"/>
              <a:t>crystal</a:t>
            </a:r>
            <a:r>
              <a:rPr dirty="0" sz="2000" lang="en-US" smtClean="0"/>
              <a:t> - the gamma photons are absorbed and converted into visible light events (</a:t>
            </a:r>
            <a:r>
              <a:rPr b="1" dirty="0" sz="2000" i="1" lang="en-US" smtClean="0"/>
              <a:t>scintillation event</a:t>
            </a:r>
            <a:r>
              <a:rPr dirty="0" sz="2000" i="1" lang="en-US" smtClean="0"/>
              <a:t>).</a:t>
            </a:r>
          </a:p>
          <a:p>
            <a:endParaRPr dirty="0" sz="2000" i="1" lang="en-US" smtClean="0"/>
          </a:p>
          <a:p>
            <a:r>
              <a:rPr b="1" dirty="0" sz="2400" lang="en-US"/>
              <a:t>Photomultiplier tubes</a:t>
            </a:r>
            <a:r>
              <a:rPr dirty="0" sz="2400" lang="en-US"/>
              <a:t> - sense the light scintillation events and convert the events into an electrical signal to be further processed.</a:t>
            </a:r>
          </a:p>
          <a:p>
            <a:endParaRPr dirty="0" sz="2000" i="1" lang="en-US" smtClean="0"/>
          </a:p>
          <a:p>
            <a:endParaRPr dirty="0" sz="2000" lang="en-US" smtClean="0"/>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55" name="Content Placeholder 2"/>
          <p:cNvSpPr>
            <a:spLocks noGrp="1"/>
          </p:cNvSpPr>
          <p:nvPr>
            <p:ph idx="1"/>
          </p:nvPr>
        </p:nvSpPr>
        <p:spPr>
          <a:xfrm>
            <a:off x="457200" y="685800"/>
            <a:ext cx="8229600" cy="6172200"/>
          </a:xfrm>
        </p:spPr>
        <p:txBody>
          <a:bodyPr>
            <a:noAutofit/>
          </a:bodyPr>
          <a:p>
            <a:r>
              <a:rPr b="1" dirty="0" sz="2000" lang="en-US" err="1" smtClean="0"/>
              <a:t>Regadenoson</a:t>
            </a:r>
            <a:r>
              <a:rPr dirty="0" sz="2000" lang="en-US" smtClean="0"/>
              <a:t> is a highly specific adenosine A2A receptor agonist that acts as a coronary vasodilator and has very low affinity for the A1, A2B, and A3 receptors.</a:t>
            </a:r>
          </a:p>
          <a:p>
            <a:endParaRPr dirty="0" sz="2000" lang="en-US" smtClean="0"/>
          </a:p>
          <a:p>
            <a:r>
              <a:rPr dirty="0" sz="2000" lang="en-US" smtClean="0"/>
              <a:t>Side effects of the Adenosine &amp; </a:t>
            </a:r>
            <a:r>
              <a:rPr dirty="0" sz="2000" lang="en-US" err="1" smtClean="0"/>
              <a:t>Dipyridamole</a:t>
            </a:r>
            <a:r>
              <a:rPr dirty="0" sz="2000" lang="en-US" smtClean="0"/>
              <a:t> may include depressed function of </a:t>
            </a:r>
            <a:r>
              <a:rPr dirty="0" sz="2000" lang="en-US" err="1" smtClean="0"/>
              <a:t>sinoatrial</a:t>
            </a:r>
            <a:r>
              <a:rPr dirty="0" sz="2000" lang="en-US" smtClean="0"/>
              <a:t> and </a:t>
            </a:r>
            <a:r>
              <a:rPr dirty="0" sz="2000" lang="en-US" err="1" smtClean="0"/>
              <a:t>atrioventricular</a:t>
            </a:r>
            <a:r>
              <a:rPr dirty="0" sz="2000" lang="en-US" smtClean="0"/>
              <a:t> nodes and possible </a:t>
            </a:r>
            <a:r>
              <a:rPr dirty="0" sz="2000" lang="en-US" err="1" smtClean="0"/>
              <a:t>atrioventricular</a:t>
            </a:r>
            <a:r>
              <a:rPr dirty="0" sz="2000" lang="en-US" smtClean="0"/>
              <a:t> node block (A1), severe peripheral vasodilation and hypotension (A2B), and bronchoconstriction that may be severe and life threatening (A3) </a:t>
            </a:r>
          </a:p>
          <a:p>
            <a:endParaRPr dirty="0" sz="2000" lang="en-US" smtClean="0"/>
          </a:p>
          <a:p>
            <a:r>
              <a:rPr dirty="0" sz="2000" lang="en-US" smtClean="0"/>
              <a:t> Because </a:t>
            </a:r>
            <a:r>
              <a:rPr dirty="0" sz="2000" lang="en-US" err="1" smtClean="0"/>
              <a:t>regadenoson</a:t>
            </a:r>
            <a:r>
              <a:rPr dirty="0" sz="2000" lang="en-US" smtClean="0"/>
              <a:t> has little if any cross reactivity with the adenosine A3 receptor responsible for bronchospasm, it is safer use in patients with asthma or chronic obstructive pulmonary disease with a reversible component </a:t>
            </a:r>
          </a:p>
          <a:p>
            <a:endParaRPr dirty="0" sz="2000" lang="en-US" smtClean="0"/>
          </a:p>
          <a:p>
            <a:r>
              <a:rPr dirty="0" sz="2000" lang="en-US" smtClean="0"/>
              <a:t>However, caution is advised when using </a:t>
            </a:r>
            <a:r>
              <a:rPr dirty="0" sz="2000" lang="en-US" err="1" smtClean="0"/>
              <a:t>regadenoson</a:t>
            </a:r>
            <a:r>
              <a:rPr dirty="0" sz="2000" lang="en-US" smtClean="0"/>
              <a:t> in patients with </a:t>
            </a:r>
            <a:r>
              <a:rPr dirty="0" sz="2000" lang="en-US" err="1" smtClean="0"/>
              <a:t>bronchospastic</a:t>
            </a:r>
            <a:r>
              <a:rPr dirty="0" sz="2000" lang="en-US" smtClean="0"/>
              <a:t> airway disease, and bronchodilator therapy should be immediately available. </a:t>
            </a:r>
          </a:p>
        </p:txBody>
      </p:sp>
      <p:sp>
        <p:nvSpPr>
          <p:cNvPr id="1048656" name="TextBox 3"/>
          <p:cNvSpPr txBox="1"/>
          <p:nvPr/>
        </p:nvSpPr>
        <p:spPr>
          <a:xfrm>
            <a:off x="3491880" y="44624"/>
            <a:ext cx="2341879" cy="510540"/>
          </a:xfrm>
          <a:prstGeom prst="rect"/>
          <a:noFill/>
        </p:spPr>
        <p:txBody>
          <a:bodyPr rtlCol="0" wrap="none">
            <a:spAutoFit/>
          </a:bodyPr>
          <a:p>
            <a:r>
              <a:rPr b="1" dirty="0" sz="2800" lang="en-US" err="1"/>
              <a:t>Regadenoson</a:t>
            </a:r>
            <a:endParaRPr dirty="0" sz="2800" lang="en-US"/>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57" name="Content Placeholder 2"/>
          <p:cNvSpPr>
            <a:spLocks noGrp="1"/>
          </p:cNvSpPr>
          <p:nvPr>
            <p:ph idx="1"/>
          </p:nvPr>
        </p:nvSpPr>
        <p:spPr>
          <a:xfrm>
            <a:off x="457200" y="0"/>
            <a:ext cx="8229600" cy="6858000"/>
          </a:xfrm>
        </p:spPr>
        <p:txBody>
          <a:bodyPr>
            <a:normAutofit/>
          </a:bodyPr>
          <a:p>
            <a:endParaRPr dirty="0" sz="2000" lang="en-US" smtClean="0"/>
          </a:p>
          <a:p>
            <a:r>
              <a:rPr dirty="0" sz="2000" lang="en-US" err="1" smtClean="0"/>
              <a:t>Regadenoson</a:t>
            </a:r>
            <a:r>
              <a:rPr dirty="0" sz="2000" lang="en-US" smtClean="0"/>
              <a:t> is administered intravenously at a dose of 0.4 mg, followed by a saline flush. </a:t>
            </a:r>
          </a:p>
          <a:p>
            <a:pPr indent="0" marL="0">
              <a:buNone/>
            </a:pPr>
            <a:endParaRPr dirty="0" sz="2000" lang="en-US" smtClean="0"/>
          </a:p>
          <a:p>
            <a:r>
              <a:rPr dirty="0" sz="2000" lang="en-US" smtClean="0"/>
              <a:t>The radiotracer 99mTc </a:t>
            </a:r>
            <a:r>
              <a:rPr dirty="0" sz="2000" lang="en-US" err="1" smtClean="0"/>
              <a:t>sestamibi</a:t>
            </a:r>
            <a:r>
              <a:rPr dirty="0" sz="2000" lang="en-US" smtClean="0"/>
              <a:t> (mean dose and standard deviation, 7.4 </a:t>
            </a:r>
            <a:r>
              <a:rPr dirty="0" sz="2000" lang="en-US" err="1" smtClean="0"/>
              <a:t>MBq</a:t>
            </a:r>
            <a:r>
              <a:rPr dirty="0" sz="2000" lang="en-US" smtClean="0"/>
              <a:t> [0.2 </a:t>
            </a:r>
            <a:r>
              <a:rPr dirty="0" sz="2000" lang="en-US" err="1" smtClean="0"/>
              <a:t>mCi</a:t>
            </a:r>
            <a:r>
              <a:rPr dirty="0" sz="2000" lang="en-US" smtClean="0"/>
              <a:t>] per kilogram body weight ± 18.5 [± 0.5]) is injected 10–20 seconds after the saline flush. </a:t>
            </a:r>
          </a:p>
          <a:p>
            <a:endParaRPr dirty="0" sz="2000" lang="en-US" smtClean="0"/>
          </a:p>
          <a:p>
            <a:r>
              <a:rPr dirty="0" sz="2000" lang="en-US" smtClean="0"/>
              <a:t>All patients who receive </a:t>
            </a:r>
            <a:r>
              <a:rPr dirty="0" sz="2000" lang="en-US" err="1" smtClean="0"/>
              <a:t>regadenoson</a:t>
            </a:r>
            <a:r>
              <a:rPr dirty="0" sz="2000" lang="en-US" smtClean="0"/>
              <a:t> also receive 150 mg of intravenous aminophylline at least 3–4 minutes after the radiotracer injection, to prevent delayed side effects.</a:t>
            </a:r>
          </a:p>
          <a:p>
            <a:endParaRPr dirty="0" sz="2000" lang="en-US" smtClean="0"/>
          </a:p>
          <a:p>
            <a:r>
              <a:rPr dirty="0" sz="2000" lang="en-US"/>
              <a:t>Whenever possible, patients undergoing pharmacologic stress induction with a vasodilator also complete a limited exercise protocol tailored to their physical ability. </a:t>
            </a:r>
          </a:p>
          <a:p>
            <a:endParaRPr dirty="0" sz="2000" lang="en-US"/>
          </a:p>
          <a:p>
            <a:r>
              <a:rPr dirty="0" sz="2000" lang="en-US"/>
              <a:t>The combination of walking with pharmacologic induction of stress has been shown to decrease medication-related side effects and reduce gastrointestinal uptake of the radiotracer, and it may also increase the diagnostic sensitivity of the examination </a:t>
            </a:r>
          </a:p>
          <a:p>
            <a:endParaRPr dirty="0" sz="2000" lang="en-US"/>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58" name="Content Placeholder 2"/>
          <p:cNvSpPr>
            <a:spLocks noGrp="1"/>
          </p:cNvSpPr>
          <p:nvPr>
            <p:ph idx="1"/>
          </p:nvPr>
        </p:nvSpPr>
        <p:spPr>
          <a:xfrm>
            <a:off x="457200" y="304800"/>
            <a:ext cx="8229600" cy="6324600"/>
          </a:xfrm>
        </p:spPr>
        <p:txBody>
          <a:bodyPr>
            <a:noAutofit/>
          </a:bodyPr>
          <a:p>
            <a:pPr algn="ctr" indent="0" marL="0">
              <a:buNone/>
            </a:pPr>
            <a:r>
              <a:rPr b="1" dirty="0" sz="2800" lang="en-US" err="1" smtClean="0"/>
              <a:t>Dobutamine</a:t>
            </a:r>
            <a:endParaRPr b="1" dirty="0" sz="2800" lang="en-US" smtClean="0"/>
          </a:p>
          <a:p>
            <a:pPr>
              <a:buNone/>
            </a:pPr>
            <a:endParaRPr b="1" dirty="0" sz="1800" lang="en-US" smtClean="0"/>
          </a:p>
          <a:p>
            <a:r>
              <a:rPr dirty="0" sz="1800" lang="en-US" smtClean="0"/>
              <a:t>inotropic stress, usually performed with </a:t>
            </a:r>
            <a:r>
              <a:rPr dirty="0" sz="1800" lang="en-US" err="1" smtClean="0"/>
              <a:t>dobutamine</a:t>
            </a:r>
            <a:r>
              <a:rPr dirty="0" sz="1800" lang="en-US" smtClean="0"/>
              <a:t>.</a:t>
            </a:r>
          </a:p>
          <a:p>
            <a:endParaRPr dirty="0" sz="1800" lang="en-US" smtClean="0"/>
          </a:p>
          <a:p>
            <a:r>
              <a:rPr dirty="0" sz="1800" lang="en-US" err="1" smtClean="0"/>
              <a:t>Dobutamine</a:t>
            </a:r>
            <a:r>
              <a:rPr dirty="0" sz="1800" lang="en-US" smtClean="0"/>
              <a:t> stress is associated with a lower rate pressure product than with exercise.</a:t>
            </a:r>
          </a:p>
          <a:p>
            <a:endParaRPr dirty="0" sz="1800" lang="en-US" smtClean="0"/>
          </a:p>
          <a:p>
            <a:r>
              <a:rPr dirty="0" sz="1800" lang="en-US" smtClean="0"/>
              <a:t>The most common side effects are </a:t>
            </a:r>
            <a:r>
              <a:rPr b="1" dirty="0" sz="1800" lang="en-US" smtClean="0"/>
              <a:t>chest discomfort, palpitations, and shortness of breath. </a:t>
            </a:r>
          </a:p>
          <a:p>
            <a:endParaRPr dirty="0" sz="1800" lang="en-US" smtClean="0"/>
          </a:p>
          <a:p>
            <a:r>
              <a:rPr dirty="0" sz="1800" lang="en-US" smtClean="0"/>
              <a:t>Due to the strong catecholamine stimulation, </a:t>
            </a:r>
            <a:r>
              <a:rPr b="1" dirty="0" sz="1800" lang="en-US" smtClean="0"/>
              <a:t>hypertension and premature ventricular complexes (PVCs) are also more frequent.</a:t>
            </a:r>
          </a:p>
          <a:p>
            <a:pPr>
              <a:buNone/>
            </a:pPr>
            <a:endParaRPr dirty="0" sz="1800" lang="en-US" smtClean="0"/>
          </a:p>
          <a:p>
            <a:r>
              <a:rPr dirty="0" sz="1800" lang="en-US" smtClean="0"/>
              <a:t>The effects of </a:t>
            </a:r>
            <a:r>
              <a:rPr dirty="0" sz="1800" lang="en-US" err="1" smtClean="0"/>
              <a:t>dobutamine</a:t>
            </a:r>
            <a:r>
              <a:rPr dirty="0" sz="1800" lang="en-US" smtClean="0"/>
              <a:t> begin to taper approximately 2 minutes after the termination of infusion. </a:t>
            </a:r>
          </a:p>
          <a:p>
            <a:endParaRPr dirty="0" sz="1800" lang="en-US" smtClean="0"/>
          </a:p>
          <a:p>
            <a:r>
              <a:rPr dirty="0" sz="1800" lang="en-US" smtClean="0"/>
              <a:t>Severe side effects may require IV administration of a </a:t>
            </a:r>
            <a:r>
              <a:rPr b="1" dirty="0" sz="1800" lang="en-US" smtClean="0"/>
              <a:t>short-acting β-blocker (</a:t>
            </a:r>
            <a:r>
              <a:rPr b="1" dirty="0" sz="1800" lang="en-US" err="1" smtClean="0"/>
              <a:t>esmolol</a:t>
            </a:r>
            <a:r>
              <a:rPr b="1" dirty="0" sz="1800" lang="en-US" smtClean="0"/>
              <a:t>, 0.5 mg/kg over 1 minute). </a:t>
            </a:r>
          </a:p>
          <a:p>
            <a:endParaRPr b="1" dirty="0" sz="1800" lang="en-US" smtClean="0"/>
          </a:p>
          <a:p>
            <a:r>
              <a:rPr b="1" dirty="0" sz="1800" lang="en-US" smtClean="0"/>
              <a:t>IV </a:t>
            </a:r>
            <a:r>
              <a:rPr b="1" dirty="0" sz="1800" lang="en-US" err="1" smtClean="0"/>
              <a:t>metoprolol</a:t>
            </a:r>
            <a:r>
              <a:rPr b="1" dirty="0" sz="1800" lang="en-US" smtClean="0"/>
              <a:t> (5 mg) can also be used.</a:t>
            </a:r>
            <a:endParaRPr b="1" dirty="0" sz="1800" lang="en-US"/>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62" name="Title 1"/>
          <p:cNvSpPr>
            <a:spLocks noGrp="1"/>
          </p:cNvSpPr>
          <p:nvPr>
            <p:ph type="title"/>
          </p:nvPr>
        </p:nvSpPr>
        <p:spPr>
          <a:xfrm>
            <a:off x="457200" y="274638"/>
            <a:ext cx="8229600" cy="563562"/>
          </a:xfrm>
        </p:spPr>
        <p:txBody>
          <a:bodyPr>
            <a:normAutofit fontScale="90000"/>
          </a:bodyPr>
          <a:p>
            <a:r>
              <a:rPr b="1" dirty="0" sz="3300" lang="en-US" smtClean="0"/>
              <a:t>SPECT Image Interpretation and Reporting</a:t>
            </a:r>
            <a:r>
              <a:rPr b="1" dirty="0" lang="en-US" smtClean="0"/>
              <a:t/>
            </a:r>
            <a:br>
              <a:rPr b="1" dirty="0" lang="en-US" smtClean="0"/>
            </a:br>
            <a:endParaRPr dirty="0" lang="en-US"/>
          </a:p>
        </p:txBody>
      </p:sp>
      <p:sp>
        <p:nvSpPr>
          <p:cNvPr id="1048663" name="Content Placeholder 2"/>
          <p:cNvSpPr>
            <a:spLocks noGrp="1"/>
          </p:cNvSpPr>
          <p:nvPr>
            <p:ph idx="1"/>
          </p:nvPr>
        </p:nvSpPr>
        <p:spPr>
          <a:xfrm>
            <a:off x="457200" y="762000"/>
            <a:ext cx="8229600" cy="5715000"/>
          </a:xfrm>
        </p:spPr>
        <p:txBody>
          <a:bodyPr>
            <a:normAutofit/>
          </a:bodyPr>
          <a:p>
            <a:r>
              <a:rPr dirty="0" lang="en-US" smtClean="0"/>
              <a:t>SPECT myocardial perfusion images may be evaluated visually. </a:t>
            </a:r>
          </a:p>
          <a:p>
            <a:endParaRPr dirty="0" lang="en-US" smtClean="0"/>
          </a:p>
          <a:p>
            <a:r>
              <a:rPr dirty="0" lang="en-US" smtClean="0"/>
              <a:t>The interpreter describes the perfusion pattern findings on stress and then visually interprets whether defects observed on the stress images are or are not reversible. </a:t>
            </a:r>
          </a:p>
          <a:p>
            <a:pPr indent="0" marL="0">
              <a:buNone/>
            </a:pPr>
            <a:endParaRPr dirty="0" lang="en-US" smtClean="0"/>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64" name="Title 1"/>
          <p:cNvSpPr>
            <a:spLocks noGrp="1"/>
          </p:cNvSpPr>
          <p:nvPr>
            <p:ph type="title"/>
          </p:nvPr>
        </p:nvSpPr>
        <p:spPr>
          <a:xfrm>
            <a:off x="457200" y="274638"/>
            <a:ext cx="8229600" cy="563562"/>
          </a:xfrm>
        </p:spPr>
        <p:txBody>
          <a:bodyPr anchor="t">
            <a:normAutofit fontScale="90000"/>
          </a:bodyPr>
          <a:p>
            <a:r>
              <a:rPr b="1" dirty="0" sz="3300" lang="en-US" smtClean="0"/>
              <a:t>General Principles of Interpretation and Reporting.</a:t>
            </a:r>
            <a:r>
              <a:rPr b="1" dirty="0" lang="en-US" smtClean="0"/>
              <a:t/>
            </a:r>
            <a:br>
              <a:rPr b="1" dirty="0" lang="en-US" smtClean="0"/>
            </a:br>
            <a:endParaRPr dirty="0" lang="en-US"/>
          </a:p>
        </p:txBody>
      </p:sp>
      <p:sp>
        <p:nvSpPr>
          <p:cNvPr id="1048665" name="Content Placeholder 2"/>
          <p:cNvSpPr>
            <a:spLocks noGrp="1"/>
          </p:cNvSpPr>
          <p:nvPr>
            <p:ph idx="1"/>
          </p:nvPr>
        </p:nvSpPr>
        <p:spPr>
          <a:xfrm>
            <a:off x="457200" y="457200"/>
            <a:ext cx="8229600" cy="6172200"/>
          </a:xfrm>
        </p:spPr>
        <p:txBody>
          <a:bodyPr>
            <a:normAutofit/>
          </a:bodyPr>
          <a:p>
            <a:endParaRPr dirty="0" lang="en-US" smtClean="0"/>
          </a:p>
          <a:p>
            <a:r>
              <a:rPr dirty="0" lang="en-US" smtClean="0"/>
              <a:t>Interpretation </a:t>
            </a:r>
            <a:r>
              <a:rPr dirty="0" lang="en-US"/>
              <a:t>will include- </a:t>
            </a:r>
          </a:p>
          <a:p>
            <a:pPr indent="-514350" marL="514350">
              <a:buFont typeface="+mj-lt"/>
              <a:buAutoNum type="arabicPeriod"/>
            </a:pPr>
            <a:r>
              <a:rPr b="1" dirty="0" lang="en-US"/>
              <a:t>description of the magnitude of abnormality</a:t>
            </a:r>
          </a:p>
          <a:p>
            <a:pPr indent="-514350" marL="514350">
              <a:buFont typeface="+mj-lt"/>
              <a:buAutoNum type="arabicPeriod"/>
            </a:pPr>
            <a:r>
              <a:rPr b="1" dirty="0" lang="en-US"/>
              <a:t>the extent of ischemia, </a:t>
            </a:r>
          </a:p>
          <a:p>
            <a:pPr indent="-514350" marL="514350">
              <a:buFont typeface="+mj-lt"/>
              <a:buAutoNum type="arabicPeriod"/>
            </a:pPr>
            <a:r>
              <a:rPr b="1" dirty="0" lang="en-US"/>
              <a:t>extent of infarct </a:t>
            </a:r>
          </a:p>
          <a:p>
            <a:pPr indent="-514350" marL="514350">
              <a:buFont typeface="+mj-lt"/>
              <a:buAutoNum type="arabicPeriod"/>
            </a:pPr>
            <a:r>
              <a:rPr b="1" dirty="0" lang="en-US"/>
              <a:t>localization to specific myocardial regions or vascular territories. </a:t>
            </a:r>
            <a:endParaRPr b="1" dirty="0" lang="en-US" smtClean="0"/>
          </a:p>
          <a:p>
            <a:endParaRPr b="1" dirty="0" lang="en-US"/>
          </a:p>
          <a:p>
            <a:endParaRPr dirty="0" lang="en-US" smtClean="0"/>
          </a:p>
          <a:p>
            <a:endParaRPr b="1" dirty="0" lang="en-US" smtClean="0"/>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pic>
        <p:nvPicPr>
          <p:cNvPr id="2097158" name="Picture 2"/>
          <p:cNvPicPr>
            <a:picLocks noChangeAspect="1" noGrp="1" noChangeArrowheads="1"/>
          </p:cNvPicPr>
          <p:nvPr>
            <p:ph idx="1"/>
          </p:nvPr>
        </p:nvPicPr>
        <p:blipFill>
          <a:blip xmlns:r="http://schemas.openxmlformats.org/officeDocument/2006/relationships" r:embed="rId1"/>
          <a:stretch>
            <a:fillRect/>
          </a:stretch>
        </p:blipFill>
        <p:spPr bwMode="auto">
          <a:xfrm>
            <a:off x="152400" y="1752600"/>
            <a:ext cx="8855537" cy="4199731"/>
          </a:xfrm>
          <a:prstGeom prst="rect"/>
          <a:noFill/>
          <a:ln w="9525">
            <a:noFill/>
            <a:miter lim="800000"/>
            <a:headEnd/>
            <a:tailEnd/>
          </a:ln>
          <a:effectLst/>
        </p:spPr>
      </p:pic>
      <p:sp>
        <p:nvSpPr>
          <p:cNvPr id="1048669" name="TextBox 1"/>
          <p:cNvSpPr txBox="1"/>
          <p:nvPr/>
        </p:nvSpPr>
        <p:spPr>
          <a:xfrm>
            <a:off x="914400" y="685800"/>
            <a:ext cx="7467600" cy="430887"/>
          </a:xfrm>
          <a:prstGeom prst="rect"/>
          <a:noFill/>
        </p:spPr>
        <p:txBody>
          <a:bodyPr rtlCol="0" wrap="square">
            <a:spAutoFit/>
          </a:bodyPr>
          <a:p>
            <a:pPr algn="ctr"/>
            <a:r>
              <a:rPr dirty="0" sz="2200" lang="en-US" smtClean="0"/>
              <a:t>INFARCT VS ISCHAEMIA</a:t>
            </a:r>
            <a:endParaRPr dirty="0" sz="2200" lang="en-US"/>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pic>
        <p:nvPicPr>
          <p:cNvPr id="2097159" name="Picture 2"/>
          <p:cNvPicPr>
            <a:picLocks noChangeAspect="1" noGrp="1" noChangeArrowheads="1"/>
          </p:cNvPicPr>
          <p:nvPr>
            <p:ph idx="1"/>
          </p:nvPr>
        </p:nvPicPr>
        <p:blipFill>
          <a:blip xmlns:r="http://schemas.openxmlformats.org/officeDocument/2006/relationships" r:embed="rId1"/>
          <a:stretch>
            <a:fillRect/>
          </a:stretch>
        </p:blipFill>
        <p:spPr bwMode="auto">
          <a:xfrm>
            <a:off x="0" y="1676400"/>
            <a:ext cx="9144000" cy="4137819"/>
          </a:xfrm>
          <a:prstGeom prst="rect"/>
          <a:noFill/>
          <a:ln w="9525">
            <a:noFill/>
            <a:miter lim="800000"/>
            <a:headEnd/>
            <a:tailEnd/>
          </a:ln>
          <a:effectLst/>
        </p:spPr>
      </p:pic>
      <p:sp>
        <p:nvSpPr>
          <p:cNvPr id="1048670" name="TextBox 1"/>
          <p:cNvSpPr txBox="1"/>
          <p:nvPr/>
        </p:nvSpPr>
        <p:spPr>
          <a:xfrm>
            <a:off x="914400" y="609600"/>
            <a:ext cx="7391400" cy="461665"/>
          </a:xfrm>
          <a:prstGeom prst="rect"/>
          <a:noFill/>
        </p:spPr>
        <p:txBody>
          <a:bodyPr rtlCol="0" wrap="square">
            <a:spAutoFit/>
          </a:bodyPr>
          <a:p>
            <a:pPr algn="ctr"/>
            <a:r>
              <a:rPr dirty="0" sz="2400" lang="en-US" smtClean="0"/>
              <a:t>DIFFERING EXTENT AND SEVERITY</a:t>
            </a:r>
            <a:endParaRPr dirty="0" sz="2400" lang="en-US"/>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pic>
        <p:nvPicPr>
          <p:cNvPr id="209716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1553773"/>
            <a:ext cx="9144000" cy="4466027"/>
          </a:xfrm>
          <a:prstGeom prst="rect"/>
          <a:noFill/>
          <a:ln w="9525">
            <a:noFill/>
            <a:miter lim="800000"/>
            <a:headEnd/>
            <a:tailEnd/>
          </a:ln>
          <a:effectLst/>
        </p:spPr>
      </p:pic>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71" name="Content Placeholder 2"/>
          <p:cNvSpPr>
            <a:spLocks noGrp="1"/>
          </p:cNvSpPr>
          <p:nvPr>
            <p:ph idx="1"/>
          </p:nvPr>
        </p:nvSpPr>
        <p:spPr>
          <a:xfrm>
            <a:off x="457200" y="228600"/>
            <a:ext cx="8229600" cy="6477000"/>
          </a:xfrm>
        </p:spPr>
        <p:txBody>
          <a:bodyPr>
            <a:normAutofit fontScale="68750" lnSpcReduction="20000"/>
          </a:bodyPr>
          <a:p>
            <a:r>
              <a:rPr dirty="0" lang="en-US" smtClean="0"/>
              <a:t>To minimize subjectivity in image interpretation, </a:t>
            </a:r>
            <a:r>
              <a:rPr b="1" dirty="0" lang="en-US" err="1" smtClean="0"/>
              <a:t>semiquantitative</a:t>
            </a:r>
            <a:r>
              <a:rPr b="1" dirty="0" lang="en-US" smtClean="0"/>
              <a:t> visual analysis or fully quantitative computer analysis may be applied to MPI data.</a:t>
            </a:r>
          </a:p>
          <a:p>
            <a:endParaRPr dirty="0" lang="en-US" smtClean="0"/>
          </a:p>
          <a:p>
            <a:r>
              <a:rPr b="1" dirty="0" lang="en-US" smtClean="0"/>
              <a:t>With </a:t>
            </a:r>
            <a:r>
              <a:rPr b="1" dirty="0" lang="en-US" err="1" smtClean="0"/>
              <a:t>semiquantitative</a:t>
            </a:r>
            <a:r>
              <a:rPr b="1" dirty="0" lang="en-US" smtClean="0"/>
              <a:t> visual analysis, a score is assigned to represent perfusion for each of multiple segments of the myocardium. </a:t>
            </a:r>
          </a:p>
          <a:p>
            <a:endParaRPr dirty="0" lang="en-US" smtClean="0"/>
          </a:p>
          <a:p>
            <a:r>
              <a:rPr b="1" dirty="0" lang="en-US" smtClean="0"/>
              <a:t>A segmentation model has been standardized for this approach by dividing the myocardium into 17 segments on the basis of three short-axis slices and a representative long-axis slice to depict the apex </a:t>
            </a:r>
          </a:p>
          <a:p>
            <a:endParaRPr b="1" dirty="0" lang="en-US" smtClean="0"/>
          </a:p>
          <a:p>
            <a:r>
              <a:rPr b="1" dirty="0" lang="en-US" smtClean="0"/>
              <a:t>Perfusion is graded within each segment on a scale of 0 to 4, with  </a:t>
            </a:r>
          </a:p>
          <a:p>
            <a:endParaRPr b="1" dirty="0" lang="en-US" smtClean="0"/>
          </a:p>
          <a:p>
            <a:r>
              <a:rPr b="1" dirty="0" lang="en-US" smtClean="0"/>
              <a:t>0 representing normal perfusion and  4 representing a very severe perfusion defect. </a:t>
            </a:r>
          </a:p>
          <a:p>
            <a:endParaRPr b="1" dirty="0" lang="en-US" smtClean="0"/>
          </a:p>
          <a:p>
            <a:r>
              <a:rPr b="1" dirty="0" lang="en-US" smtClean="0"/>
              <a:t>Scores for all 17 segments are added to create a “summed” score. </a:t>
            </a:r>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72" name="Content Placeholder 2"/>
          <p:cNvSpPr>
            <a:spLocks noGrp="1"/>
          </p:cNvSpPr>
          <p:nvPr>
            <p:ph idx="1"/>
          </p:nvPr>
        </p:nvSpPr>
        <p:spPr>
          <a:xfrm>
            <a:off x="457200" y="457200"/>
            <a:ext cx="8229600" cy="6096000"/>
          </a:xfrm>
        </p:spPr>
        <p:txBody>
          <a:bodyPr>
            <a:normAutofit fontScale="78125" lnSpcReduction="20000"/>
          </a:bodyPr>
          <a:p>
            <a:endParaRPr dirty="0" lang="en-US" smtClean="0"/>
          </a:p>
          <a:p>
            <a:r>
              <a:rPr dirty="0" lang="en-US" smtClean="0"/>
              <a:t>The sum of the segmental scores from the stress images, the </a:t>
            </a:r>
            <a:r>
              <a:rPr b="1" dirty="0" i="1" lang="en-US" smtClean="0"/>
              <a:t>summed stress score (SSS), represents the extent </a:t>
            </a:r>
            <a:r>
              <a:rPr b="1" dirty="0" lang="en-US" smtClean="0"/>
              <a:t>and severity of stress perfusion abnormality—the magnitude of perfusion defects related to both ischemia and infarction</a:t>
            </a:r>
            <a:r>
              <a:rPr dirty="0" lang="en-US" smtClean="0"/>
              <a:t>. </a:t>
            </a:r>
          </a:p>
          <a:p>
            <a:endParaRPr b="1" dirty="0" lang="en-US" smtClean="0"/>
          </a:p>
          <a:p>
            <a:r>
              <a:rPr dirty="0" lang="en-US" smtClean="0"/>
              <a:t>The sum of the 17 segmental scores from the rest images, the </a:t>
            </a:r>
            <a:r>
              <a:rPr b="1" dirty="0" i="1" lang="en-US" smtClean="0"/>
              <a:t>summed rest score (SRS), </a:t>
            </a:r>
            <a:r>
              <a:rPr b="1" dirty="0" lang="en-US" smtClean="0"/>
              <a:t>represents the extent of infarction</a:t>
            </a:r>
            <a:r>
              <a:rPr dirty="0" lang="en-US" smtClean="0"/>
              <a:t>. </a:t>
            </a:r>
          </a:p>
          <a:p>
            <a:endParaRPr dirty="0" lang="en-US" smtClean="0"/>
          </a:p>
          <a:p>
            <a:r>
              <a:rPr b="1" dirty="0" lang="en-US" smtClean="0"/>
              <a:t>The </a:t>
            </a:r>
            <a:r>
              <a:rPr b="1" dirty="0" i="1" lang="en-US" smtClean="0"/>
              <a:t>summed difference score (SDS) is derived by subtracting the SRS </a:t>
            </a:r>
            <a:r>
              <a:rPr b="1" dirty="0" lang="en-US" smtClean="0"/>
              <a:t>from the SSS and represents the extent and severity of stress-induced ischemia. </a:t>
            </a:r>
          </a:p>
          <a:p>
            <a:endParaRPr dirty="0" lang="en-US" smtClean="0"/>
          </a:p>
          <a:p>
            <a:r>
              <a:rPr dirty="0" lang="en-US" smtClean="0"/>
              <a:t>The segmental scores can be assigned subjectively by the image interpreter or automatically by widely available software programs. </a:t>
            </a:r>
          </a:p>
          <a:p>
            <a:endParaRPr dirty="0" lang="en-US"/>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597" name="Content Placeholder 2"/>
          <p:cNvSpPr>
            <a:spLocks noGrp="1"/>
          </p:cNvSpPr>
          <p:nvPr>
            <p:ph idx="1"/>
          </p:nvPr>
        </p:nvSpPr>
        <p:spPr>
          <a:xfrm>
            <a:off x="457200" y="304800"/>
            <a:ext cx="8229600" cy="6324600"/>
          </a:xfrm>
        </p:spPr>
        <p:txBody>
          <a:bodyPr>
            <a:normAutofit fontScale="81250" lnSpcReduction="10000"/>
          </a:bodyPr>
          <a:p>
            <a:r>
              <a:rPr dirty="0" lang="en-US" smtClean="0"/>
              <a:t>Emitted gamma rays are selected for capture and </a:t>
            </a:r>
            <a:r>
              <a:rPr dirty="0" lang="en-US" err="1" smtClean="0"/>
              <a:t>quantitation</a:t>
            </a:r>
            <a:r>
              <a:rPr dirty="0" lang="en-US" smtClean="0"/>
              <a:t> by a collimator attached to the face of the camera detector system. </a:t>
            </a:r>
          </a:p>
          <a:p>
            <a:endParaRPr dirty="0" lang="en-US" smtClean="0"/>
          </a:p>
          <a:p>
            <a:r>
              <a:rPr dirty="0" lang="en-US" smtClean="0"/>
              <a:t>Most often, </a:t>
            </a:r>
            <a:r>
              <a:rPr dirty="0" lang="en-US" smtClean="0">
                <a:solidFill>
                  <a:srgbClr val="FF0000"/>
                </a:solidFill>
              </a:rPr>
              <a:t>parallel-hole collimators</a:t>
            </a:r>
            <a:r>
              <a:rPr dirty="0" lang="en-US" smtClean="0"/>
              <a:t> are used</a:t>
            </a:r>
            <a:r>
              <a:rPr b="1" dirty="0" lang="en-US"/>
              <a:t> </a:t>
            </a:r>
            <a:r>
              <a:rPr b="1" dirty="0" lang="en-US" smtClean="0"/>
              <a:t>- </a:t>
            </a:r>
            <a:r>
              <a:rPr dirty="0" lang="en-US" smtClean="0"/>
              <a:t>Allows appropriate localization of the source of the emitted gamma rays.</a:t>
            </a:r>
          </a:p>
          <a:p>
            <a:pPr indent="0" marL="0">
              <a:buNone/>
            </a:pPr>
            <a:endParaRPr b="1" dirty="0" lang="en-US" smtClean="0"/>
          </a:p>
          <a:p>
            <a:r>
              <a:rPr dirty="0" lang="en-US" smtClean="0"/>
              <a:t>The final result of SPECT imaging is </a:t>
            </a:r>
            <a:r>
              <a:rPr b="1" dirty="0" lang="en-US" smtClean="0"/>
              <a:t>the creation of multiple tomograms, or slices, of the organ of interest,</a:t>
            </a:r>
            <a:r>
              <a:rPr dirty="0" lang="en-US" smtClean="0"/>
              <a:t> composing a digital display representing radiotracer distribution throughout the organ.</a:t>
            </a:r>
          </a:p>
          <a:p>
            <a:endParaRPr dirty="0" lang="en-US" smtClean="0"/>
          </a:p>
          <a:p>
            <a:r>
              <a:rPr dirty="0" lang="en-US" smtClean="0"/>
              <a:t>With SPECT MPI, the display represents the distribution of perfusion throughout the myocardium.</a:t>
            </a:r>
            <a:endParaRPr dirty="0" lang="en-US"/>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pic>
        <p:nvPicPr>
          <p:cNvPr id="2097161"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68261" y="1219199"/>
            <a:ext cx="8923339" cy="4423923"/>
          </a:xfrm>
          <a:prstGeom prst="rect"/>
          <a:noFill/>
          <a:ln w="9525">
            <a:noFill/>
            <a:miter lim="800000"/>
            <a:headEnd/>
            <a:tailEnd/>
          </a:ln>
          <a:effectLst/>
        </p:spPr>
      </p:pic>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pic>
        <p:nvPicPr>
          <p:cNvPr id="209716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762000"/>
            <a:ext cx="9144000" cy="5486400"/>
          </a:xfrm>
          <a:prstGeom prst="rect"/>
          <a:noFill/>
          <a:ln w="9525">
            <a:noFill/>
            <a:miter lim="800000"/>
            <a:headEnd/>
            <a:tailEnd/>
          </a:ln>
          <a:effectLst/>
        </p:spPr>
      </p:pic>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pic>
        <p:nvPicPr>
          <p:cNvPr id="209716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a:ln w="9525">
            <a:noFill/>
            <a:miter lim="800000"/>
            <a:headEnd/>
            <a:tailEnd/>
          </a:ln>
          <a:effectLst/>
        </p:spPr>
      </p:pic>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76" name="Content Placeholder 2"/>
          <p:cNvSpPr>
            <a:spLocks noGrp="1"/>
          </p:cNvSpPr>
          <p:nvPr>
            <p:ph idx="1"/>
          </p:nvPr>
        </p:nvSpPr>
        <p:spPr>
          <a:xfrm>
            <a:off x="457200" y="457200"/>
            <a:ext cx="8229600" cy="5668963"/>
          </a:xfrm>
        </p:spPr>
        <p:txBody>
          <a:bodyPr>
            <a:normAutofit fontScale="75000" lnSpcReduction="20000"/>
          </a:bodyPr>
          <a:p>
            <a:r>
              <a:rPr dirty="0" lang="en-US" smtClean="0">
                <a:solidFill>
                  <a:srgbClr val="FF0000"/>
                </a:solidFill>
              </a:rPr>
              <a:t>“bull's-eye” or polar maps</a:t>
            </a:r>
            <a:r>
              <a:rPr dirty="0" lang="en-US" smtClean="0"/>
              <a:t> representing perfusion of the entire three-dimensional myocardium in a two-dimensional plot </a:t>
            </a:r>
          </a:p>
          <a:p>
            <a:endParaRPr b="1" dirty="0" lang="en-US" smtClean="0"/>
          </a:p>
          <a:p>
            <a:r>
              <a:rPr b="1" dirty="0" lang="en-US" smtClean="0"/>
              <a:t>Quantitative data may be derived on the </a:t>
            </a:r>
          </a:p>
          <a:p>
            <a:pPr indent="-514350" lvl="1" marL="914400">
              <a:buFont typeface="+mj-lt"/>
              <a:buAutoNum type="arabicPeriod"/>
            </a:pPr>
            <a:endParaRPr b="1" dirty="0" lang="en-US" smtClean="0"/>
          </a:p>
          <a:p>
            <a:pPr indent="-514350" lvl="1" marL="914400">
              <a:buFont typeface="+mj-lt"/>
              <a:buAutoNum type="arabicPeriod"/>
            </a:pPr>
            <a:r>
              <a:rPr b="1" dirty="0" lang="en-US" smtClean="0"/>
              <a:t>extent of global perfusion abnormality, </a:t>
            </a:r>
          </a:p>
          <a:p>
            <a:pPr indent="-514350" lvl="1" marL="914400">
              <a:buFont typeface="+mj-lt"/>
              <a:buAutoNum type="arabicPeriod"/>
            </a:pPr>
            <a:r>
              <a:rPr b="1" dirty="0" lang="en-US" smtClean="0"/>
              <a:t>the abnormality within vascular territories, and </a:t>
            </a:r>
          </a:p>
          <a:p>
            <a:pPr indent="-514350" lvl="1" marL="914400">
              <a:buFont typeface="+mj-lt"/>
              <a:buAutoNum type="arabicPeriod"/>
            </a:pPr>
            <a:r>
              <a:rPr b="1" dirty="0" lang="en-US" smtClean="0"/>
              <a:t>the extent of reversible and fixed defects</a:t>
            </a:r>
            <a:r>
              <a:rPr dirty="0" lang="en-US" smtClean="0"/>
              <a:t>. </a:t>
            </a:r>
          </a:p>
          <a:p>
            <a:endParaRPr dirty="0" lang="en-US" smtClean="0"/>
          </a:p>
          <a:p>
            <a:r>
              <a:rPr b="1" dirty="0" lang="en-US" smtClean="0"/>
              <a:t>These are often displayed as “blackout maps,” in which any pixel values falling below a set number of standard deviations below the normal limits is assigned the color black</a:t>
            </a:r>
            <a:r>
              <a:rPr dirty="0" lang="en-US" smtClean="0"/>
              <a:t>, </a:t>
            </a:r>
          </a:p>
          <a:p>
            <a:endParaRPr dirty="0" lang="en-US" smtClean="0"/>
          </a:p>
          <a:p>
            <a:r>
              <a:rPr dirty="0" lang="en-US" smtClean="0"/>
              <a:t>and the extent of that abnormality is expressed as a percentage of the presumed vascular territory and as a percentage of the left ventricle</a:t>
            </a:r>
            <a:endParaRPr dirty="0" lang="en-US"/>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pic>
        <p:nvPicPr>
          <p:cNvPr id="209716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609600" y="0"/>
            <a:ext cx="8153400" cy="6858720"/>
          </a:xfrm>
          <a:prstGeom prst="rect"/>
          <a:noFill/>
          <a:ln w="9525">
            <a:noFill/>
            <a:miter lim="800000"/>
            <a:headEnd/>
            <a:tailEnd/>
          </a:ln>
          <a:effectLst/>
        </p:spPr>
      </p:pic>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pic>
        <p:nvPicPr>
          <p:cNvPr id="209716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3201" y="841058"/>
            <a:ext cx="9153495" cy="5407342"/>
          </a:xfrm>
          <a:prstGeom prst="rect"/>
          <a:noFill/>
          <a:ln w="9525">
            <a:noFill/>
            <a:miter lim="800000"/>
            <a:headEnd/>
            <a:tailEnd/>
          </a:ln>
          <a:effectLst/>
        </p:spPr>
      </p:pic>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77" name="Title 1"/>
          <p:cNvSpPr>
            <a:spLocks noGrp="1"/>
          </p:cNvSpPr>
          <p:nvPr>
            <p:ph type="title"/>
          </p:nvPr>
        </p:nvSpPr>
        <p:spPr>
          <a:xfrm>
            <a:off x="457200" y="274638"/>
            <a:ext cx="8229600" cy="868362"/>
          </a:xfrm>
        </p:spPr>
        <p:txBody>
          <a:bodyPr>
            <a:normAutofit fontScale="90000"/>
          </a:bodyPr>
          <a:p>
            <a:r>
              <a:rPr b="1" dirty="0" sz="3300" lang="en-US" smtClean="0"/>
              <a:t>Incorporating Bayesian Principles Into Image Interpretation</a:t>
            </a:r>
            <a:r>
              <a:rPr b="1" dirty="0" lang="en-US" smtClean="0"/>
              <a:t/>
            </a:r>
            <a:br>
              <a:rPr b="1" dirty="0" lang="en-US" smtClean="0"/>
            </a:br>
            <a:endParaRPr dirty="0" lang="en-US"/>
          </a:p>
        </p:txBody>
      </p:sp>
      <p:sp>
        <p:nvSpPr>
          <p:cNvPr id="1048678" name="Content Placeholder 2"/>
          <p:cNvSpPr>
            <a:spLocks noGrp="1"/>
          </p:cNvSpPr>
          <p:nvPr>
            <p:ph idx="1"/>
          </p:nvPr>
        </p:nvSpPr>
        <p:spPr>
          <a:xfrm>
            <a:off x="457200" y="914400"/>
            <a:ext cx="8229600" cy="5715000"/>
          </a:xfrm>
        </p:spPr>
        <p:txBody>
          <a:bodyPr>
            <a:normAutofit fontScale="93750" lnSpcReduction="10000"/>
          </a:bodyPr>
          <a:p>
            <a:endParaRPr dirty="0" lang="en-US" smtClean="0"/>
          </a:p>
          <a:p>
            <a:r>
              <a:rPr dirty="0" lang="en-US" smtClean="0"/>
              <a:t>Bayes theorem posits that the post-test probability of disease is influenced not only by the sensitivity and specificity of the test, but also by the pretest probability of disease </a:t>
            </a:r>
          </a:p>
          <a:p>
            <a:endParaRPr b="1" dirty="0" lang="en-US" smtClean="0"/>
          </a:p>
          <a:p>
            <a:r>
              <a:rPr b="1" dirty="0" lang="en-US" smtClean="0"/>
              <a:t>For a positive test result, the post-test probability of disease may be </a:t>
            </a:r>
            <a:r>
              <a:rPr dirty="0" lang="en-US" smtClean="0"/>
              <a:t>distinctly lower in a patient with a very low pretest probability of disease compared with a different patient with a much higher pretest probability  </a:t>
            </a:r>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pic>
        <p:nvPicPr>
          <p:cNvPr id="209716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905000" y="79711"/>
            <a:ext cx="6423495" cy="6554345"/>
          </a:xfrm>
          <a:prstGeom prst="rect"/>
          <a:noFill/>
          <a:ln w="9525">
            <a:noFill/>
            <a:miter lim="800000"/>
            <a:headEnd/>
            <a:tailEnd/>
          </a:ln>
          <a:effectLst/>
        </p:spPr>
      </p:pic>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82" name="Title 1"/>
          <p:cNvSpPr>
            <a:spLocks noGrp="1"/>
          </p:cNvSpPr>
          <p:nvPr>
            <p:ph type="title"/>
          </p:nvPr>
        </p:nvSpPr>
        <p:spPr>
          <a:xfrm>
            <a:off x="457200" y="457200"/>
            <a:ext cx="8229600" cy="715962"/>
          </a:xfrm>
        </p:spPr>
        <p:txBody>
          <a:bodyPr>
            <a:normAutofit fontScale="90000"/>
          </a:bodyPr>
          <a:p>
            <a:r>
              <a:rPr b="1" dirty="0" sz="3300" lang="en-US" smtClean="0"/>
              <a:t>Important Signs in SPECT Imaging Analysis Beyond Myocardial Perfusion</a:t>
            </a:r>
            <a:r>
              <a:rPr b="1" dirty="0" lang="en-US" smtClean="0"/>
              <a:t/>
            </a:r>
            <a:br>
              <a:rPr b="1" dirty="0" lang="en-US" smtClean="0"/>
            </a:br>
            <a:endParaRPr dirty="0" lang="en-US"/>
          </a:p>
        </p:txBody>
      </p:sp>
      <p:sp>
        <p:nvSpPr>
          <p:cNvPr id="1048683" name="Content Placeholder 2"/>
          <p:cNvSpPr>
            <a:spLocks noGrp="1"/>
          </p:cNvSpPr>
          <p:nvPr>
            <p:ph idx="1"/>
          </p:nvPr>
        </p:nvSpPr>
        <p:spPr>
          <a:xfrm>
            <a:off x="533400" y="1295400"/>
            <a:ext cx="8229600" cy="5562600"/>
          </a:xfrm>
        </p:spPr>
        <p:txBody>
          <a:bodyPr>
            <a:normAutofit/>
          </a:bodyPr>
          <a:p>
            <a:pPr indent="-514350" marL="514350">
              <a:buFont typeface="+mj-lt"/>
              <a:buAutoNum type="arabicPeriod"/>
            </a:pPr>
            <a:r>
              <a:rPr dirty="0" lang="en-US" smtClean="0"/>
              <a:t>lung uptake of tracer (particularly 201Tl) and </a:t>
            </a:r>
          </a:p>
          <a:p>
            <a:pPr indent="-514350" marL="514350">
              <a:buFont typeface="+mj-lt"/>
              <a:buAutoNum type="arabicPeriod"/>
            </a:pPr>
            <a:endParaRPr dirty="0" lang="en-US" smtClean="0"/>
          </a:p>
          <a:p>
            <a:pPr indent="-514350" marL="514350">
              <a:buFont typeface="+mj-lt"/>
              <a:buAutoNum type="arabicPeriod"/>
            </a:pPr>
            <a:r>
              <a:rPr dirty="0" lang="en-US" smtClean="0"/>
              <a:t>transient ischemic dilation of the left ventricle.</a:t>
            </a:r>
            <a:r>
              <a:rPr dirty="0" i="1" lang="en-US"/>
              <a:t/>
            </a:r>
            <a:br>
              <a:rPr dirty="0" i="1" lang="en-US"/>
            </a:br>
            <a:endParaRPr dirty="0" lang="en-US" smtClean="0"/>
          </a:p>
          <a:p>
            <a:pPr indent="-514350" marL="514350">
              <a:buFont typeface="+mj-lt"/>
              <a:buAutoNum type="arabicPeriod"/>
            </a:pPr>
            <a:endParaRPr dirty="0" lang="en-US" smtClean="0"/>
          </a:p>
        </p:txBody>
      </p:sp>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684" name="Title 1"/>
          <p:cNvSpPr>
            <a:spLocks noGrp="1"/>
          </p:cNvSpPr>
          <p:nvPr>
            <p:ph type="title"/>
          </p:nvPr>
        </p:nvSpPr>
        <p:spPr>
          <a:xfrm>
            <a:off x="457200" y="274638"/>
            <a:ext cx="8229600" cy="792162"/>
          </a:xfrm>
        </p:spPr>
        <p:txBody>
          <a:bodyPr>
            <a:normAutofit fontScale="90000"/>
          </a:bodyPr>
          <a:p>
            <a:r>
              <a:rPr b="1" dirty="0" lang="en-US" smtClean="0"/>
              <a:t>Lung Uptake</a:t>
            </a:r>
            <a:br>
              <a:rPr b="1" dirty="0" lang="en-US" smtClean="0"/>
            </a:br>
            <a:endParaRPr dirty="0" lang="en-US"/>
          </a:p>
        </p:txBody>
      </p:sp>
      <p:sp>
        <p:nvSpPr>
          <p:cNvPr id="1048685" name="Content Placeholder 2"/>
          <p:cNvSpPr>
            <a:spLocks noGrp="1"/>
          </p:cNvSpPr>
          <p:nvPr>
            <p:ph idx="1"/>
          </p:nvPr>
        </p:nvSpPr>
        <p:spPr>
          <a:xfrm>
            <a:off x="457200" y="838200"/>
            <a:ext cx="8229600" cy="5791200"/>
          </a:xfrm>
        </p:spPr>
        <p:txBody>
          <a:bodyPr>
            <a:normAutofit fontScale="96875" lnSpcReduction="10000"/>
          </a:bodyPr>
          <a:p>
            <a:r>
              <a:rPr dirty="0" lang="en-US" smtClean="0"/>
              <a:t>In some patients, substantial tracer uptake is apparent throughout the lung fields after stress that is not present at rest </a:t>
            </a:r>
          </a:p>
          <a:p>
            <a:endParaRPr b="1" dirty="0" lang="en-US" smtClean="0"/>
          </a:p>
          <a:p>
            <a:r>
              <a:rPr b="1" dirty="0" lang="en-US" smtClean="0"/>
              <a:t>often have severe </a:t>
            </a:r>
            <a:r>
              <a:rPr b="1" dirty="0" lang="en-US" err="1" smtClean="0"/>
              <a:t>multivessel</a:t>
            </a:r>
            <a:r>
              <a:rPr b="1" dirty="0" lang="en-US" smtClean="0"/>
              <a:t> disease</a:t>
            </a:r>
          </a:p>
          <a:p>
            <a:endParaRPr dirty="0" lang="en-US" smtClean="0"/>
          </a:p>
          <a:p>
            <a:r>
              <a:rPr dirty="0" lang="en-US" smtClean="0"/>
              <a:t>It is likely that ischemia-induced elevation in LA and pulmonary pressures </a:t>
            </a:r>
            <a:r>
              <a:rPr b="1" dirty="0" lang="en-US" smtClean="0"/>
              <a:t>slows pulmonary transit of the tracer, allowing more time for extraction or transudation into the interstitial spaces of the lung, accounting for this imaging sign</a:t>
            </a:r>
          </a:p>
          <a:p>
            <a:endParaRPr dirty="0" lang="en-US"/>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pic>
        <p:nvPicPr>
          <p:cNvPr id="209715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 y="990600"/>
            <a:ext cx="9144000" cy="5029200"/>
          </a:xfrm>
          <a:prstGeom prst="rect"/>
          <a:noFill/>
          <a:ln w="9525">
            <a:noFill/>
            <a:miter lim="800000"/>
            <a:headEnd/>
            <a:tailEnd/>
          </a:ln>
          <a:effectLst/>
        </p:spPr>
      </p:pic>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pic>
        <p:nvPicPr>
          <p:cNvPr id="209716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815121"/>
            <a:ext cx="9155226" cy="5129274"/>
          </a:xfrm>
          <a:prstGeom prst="rect"/>
          <a:noFill/>
          <a:ln w="9525">
            <a:noFill/>
            <a:miter lim="800000"/>
            <a:headEnd/>
            <a:tailEnd/>
          </a:ln>
          <a:effectLst/>
        </p:spPr>
      </p:pic>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92" name="Title 1"/>
          <p:cNvSpPr>
            <a:spLocks noGrp="1"/>
          </p:cNvSpPr>
          <p:nvPr>
            <p:ph type="title"/>
          </p:nvPr>
        </p:nvSpPr>
        <p:spPr>
          <a:xfrm>
            <a:off x="457200" y="274638"/>
            <a:ext cx="8229600" cy="563562"/>
          </a:xfrm>
        </p:spPr>
        <p:txBody>
          <a:bodyPr>
            <a:normAutofit fontScale="90000"/>
          </a:bodyPr>
          <a:p>
            <a:r>
              <a:rPr b="1" dirty="0" sz="3300" lang="en-US" smtClean="0"/>
              <a:t>Transient Ischemic Dilation of the Left Ventricle</a:t>
            </a:r>
            <a:r>
              <a:rPr b="1" dirty="0" lang="en-US" smtClean="0"/>
              <a:t/>
            </a:r>
            <a:br>
              <a:rPr b="1" dirty="0" lang="en-US" smtClean="0"/>
            </a:br>
            <a:endParaRPr dirty="0" lang="en-US"/>
          </a:p>
        </p:txBody>
      </p:sp>
      <p:sp>
        <p:nvSpPr>
          <p:cNvPr id="1048693" name="Content Placeholder 2"/>
          <p:cNvSpPr>
            <a:spLocks noGrp="1"/>
          </p:cNvSpPr>
          <p:nvPr>
            <p:ph idx="1"/>
          </p:nvPr>
        </p:nvSpPr>
        <p:spPr>
          <a:xfrm>
            <a:off x="457200" y="685800"/>
            <a:ext cx="8229600" cy="6019800"/>
          </a:xfrm>
        </p:spPr>
        <p:txBody>
          <a:bodyPr>
            <a:noAutofit/>
          </a:bodyPr>
          <a:p>
            <a:r>
              <a:rPr dirty="0" sz="2400" i="1" lang="en-US" smtClean="0"/>
              <a:t>Transient ischemic dilation refers to an imaging pattern in which the left ventricle or left ventricular (LV) </a:t>
            </a:r>
            <a:r>
              <a:rPr dirty="0" sz="2400" lang="en-US" smtClean="0"/>
              <a:t>cavity appears larger on the stress images than on those obtained with the patient at rest</a:t>
            </a:r>
          </a:p>
          <a:p>
            <a:endParaRPr dirty="0" sz="2400" lang="en-US" smtClean="0"/>
          </a:p>
          <a:p>
            <a:r>
              <a:rPr dirty="0" sz="2400" lang="en-US"/>
              <a:t>T</a:t>
            </a:r>
            <a:r>
              <a:rPr dirty="0" sz="2400" lang="en-US" smtClean="0"/>
              <a:t>he pathophysiology -- </a:t>
            </a:r>
            <a:r>
              <a:rPr b="1" dirty="0" sz="2400" lang="en-US" smtClean="0"/>
              <a:t>extensive ischemia and prolonged </a:t>
            </a:r>
            <a:r>
              <a:rPr b="1" dirty="0" sz="2400" lang="en-US" err="1" smtClean="0"/>
              <a:t>postischemic</a:t>
            </a:r>
            <a:r>
              <a:rPr b="1" dirty="0" sz="2400" lang="en-US" smtClean="0"/>
              <a:t> systolic dysfunction</a:t>
            </a:r>
            <a:r>
              <a:rPr dirty="0" sz="2400" lang="en-US" smtClean="0"/>
              <a:t>, resulting in a dilated, dysfunctional left ventricle during the stress acquisition relative to the rest acquisition. </a:t>
            </a:r>
          </a:p>
          <a:p>
            <a:endParaRPr dirty="0" sz="2400" lang="en-US" smtClean="0"/>
          </a:p>
          <a:p>
            <a:r>
              <a:rPr dirty="0" sz="2400" lang="en-US" smtClean="0"/>
              <a:t>In other </a:t>
            </a:r>
            <a:r>
              <a:rPr dirty="0" sz="2400" lang="en-US" err="1" smtClean="0"/>
              <a:t>pts</a:t>
            </a:r>
            <a:r>
              <a:rPr dirty="0" sz="2400" lang="en-US" smtClean="0"/>
              <a:t> this pattern may represent </a:t>
            </a:r>
            <a:r>
              <a:rPr b="1" dirty="0" sz="2400" lang="en-US" smtClean="0"/>
              <a:t>diffuse </a:t>
            </a:r>
            <a:r>
              <a:rPr b="1" dirty="0" sz="2400" lang="en-US" err="1" smtClean="0"/>
              <a:t>subendocardial</a:t>
            </a:r>
            <a:r>
              <a:rPr b="1" dirty="0" sz="2400" lang="en-US" smtClean="0"/>
              <a:t> ischemia </a:t>
            </a:r>
            <a:r>
              <a:rPr dirty="0" sz="2400" lang="en-US" smtClean="0"/>
              <a:t>(relatively less tracer uptake in the </a:t>
            </a:r>
            <a:r>
              <a:rPr dirty="0" sz="2400" lang="en-US" err="1" smtClean="0"/>
              <a:t>subendocardium</a:t>
            </a:r>
            <a:r>
              <a:rPr dirty="0" sz="2400" lang="en-US" smtClean="0"/>
              <a:t>, creating the </a:t>
            </a:r>
            <a:r>
              <a:rPr b="1" dirty="0" sz="2400" lang="en-US" smtClean="0"/>
              <a:t>appearance of an enlarged LV cavity</a:t>
            </a:r>
            <a:r>
              <a:rPr dirty="0" sz="2400" lang="en-US" smtClean="0"/>
              <a:t>) and also is associated with severe and extensive CAD. </a:t>
            </a:r>
          </a:p>
          <a:p>
            <a:pPr>
              <a:buNone/>
            </a:pPr>
            <a:endParaRPr dirty="0" sz="1800" lang="en-US" smtClean="0"/>
          </a:p>
        </p:txBody>
      </p:sp>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94" name="Title 1"/>
          <p:cNvSpPr>
            <a:spLocks noGrp="1"/>
          </p:cNvSpPr>
          <p:nvPr>
            <p:ph type="title"/>
          </p:nvPr>
        </p:nvSpPr>
        <p:spPr>
          <a:xfrm>
            <a:off x="457200" y="503238"/>
            <a:ext cx="8229600" cy="411162"/>
          </a:xfrm>
        </p:spPr>
        <p:txBody>
          <a:bodyPr>
            <a:normAutofit fontScale="90000"/>
          </a:bodyPr>
          <a:p>
            <a:r>
              <a:rPr b="1" dirty="0" lang="en-US" smtClean="0"/>
              <a:t>Right Ventricular Uptake</a:t>
            </a:r>
            <a:br>
              <a:rPr b="1" dirty="0" lang="en-US" smtClean="0"/>
            </a:br>
            <a:endParaRPr b="1" dirty="0" lang="en-US"/>
          </a:p>
        </p:txBody>
      </p:sp>
      <p:sp>
        <p:nvSpPr>
          <p:cNvPr id="1048695" name="Content Placeholder 2"/>
          <p:cNvSpPr>
            <a:spLocks noGrp="1"/>
          </p:cNvSpPr>
          <p:nvPr>
            <p:ph idx="1"/>
          </p:nvPr>
        </p:nvSpPr>
        <p:spPr>
          <a:xfrm>
            <a:off x="457200" y="990600"/>
            <a:ext cx="8229600" cy="5638800"/>
          </a:xfrm>
        </p:spPr>
        <p:txBody>
          <a:bodyPr>
            <a:noAutofit/>
          </a:bodyPr>
          <a:p>
            <a:pPr algn="just"/>
            <a:r>
              <a:rPr dirty="0" sz="2400" lang="en-US" smtClean="0"/>
              <a:t>Usually, the intensity of the right ventricle (RV) is approximately 50% of peak LV intensity. </a:t>
            </a:r>
          </a:p>
          <a:p>
            <a:pPr algn="just" indent="0" marL="0">
              <a:buNone/>
            </a:pPr>
            <a:endParaRPr dirty="0" sz="2400" lang="en-US" smtClean="0"/>
          </a:p>
          <a:p>
            <a:pPr algn="just"/>
            <a:r>
              <a:rPr dirty="0" sz="2400" lang="en-US" smtClean="0"/>
              <a:t>Homogeneous </a:t>
            </a:r>
            <a:r>
              <a:rPr b="1" dirty="0" sz="2400" lang="en-US" smtClean="0"/>
              <a:t>increased RV uptake represents RV hypertrophy</a:t>
            </a:r>
            <a:r>
              <a:rPr dirty="0" sz="2400" lang="en-US" smtClean="0"/>
              <a:t>; most typically result from pulmonary hypertension. </a:t>
            </a:r>
          </a:p>
          <a:p>
            <a:pPr algn="just"/>
            <a:endParaRPr dirty="0" sz="2400" lang="en-US" smtClean="0"/>
          </a:p>
          <a:p>
            <a:pPr algn="just"/>
            <a:r>
              <a:rPr dirty="0" sz="2400" lang="en-US" smtClean="0"/>
              <a:t>Regional abnormalities of RV uptake may be a sign of ischemia or infarction in the distribution of the right coronary artery (RCA).</a:t>
            </a:r>
            <a:endParaRPr dirty="0" sz="2400" lang="en-US"/>
          </a:p>
        </p:txBody>
      </p:sp>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696" name="Title 1"/>
          <p:cNvSpPr>
            <a:spLocks noGrp="1"/>
          </p:cNvSpPr>
          <p:nvPr>
            <p:ph type="title"/>
          </p:nvPr>
        </p:nvSpPr>
        <p:spPr>
          <a:xfrm>
            <a:off x="457200" y="427038"/>
            <a:ext cx="8229600" cy="563562"/>
          </a:xfrm>
        </p:spPr>
        <p:txBody>
          <a:bodyPr>
            <a:noAutofit/>
          </a:bodyPr>
          <a:p>
            <a:r>
              <a:rPr b="1" dirty="0" sz="3200" lang="en-US" smtClean="0"/>
              <a:t>Common Normal Variations in SPECT Imaging</a:t>
            </a:r>
            <a:r>
              <a:rPr b="1" dirty="0" lang="en-US" smtClean="0"/>
              <a:t>.</a:t>
            </a:r>
            <a:br>
              <a:rPr b="1" dirty="0" lang="en-US" smtClean="0"/>
            </a:br>
            <a:endParaRPr dirty="0" lang="en-US"/>
          </a:p>
        </p:txBody>
      </p:sp>
      <p:sp>
        <p:nvSpPr>
          <p:cNvPr id="1048697" name="Content Placeholder 2"/>
          <p:cNvSpPr>
            <a:spLocks noGrp="1"/>
          </p:cNvSpPr>
          <p:nvPr>
            <p:ph idx="1"/>
          </p:nvPr>
        </p:nvSpPr>
        <p:spPr>
          <a:xfrm>
            <a:off x="457200" y="1143000"/>
            <a:ext cx="8229600" cy="4800600"/>
          </a:xfrm>
        </p:spPr>
        <p:txBody>
          <a:bodyPr>
            <a:normAutofit/>
          </a:bodyPr>
          <a:p>
            <a:r>
              <a:rPr dirty="0" sz="2800" lang="en-US" smtClean="0"/>
              <a:t>Normal variations in perfusion images can be falsely interpreted as a defect. </a:t>
            </a:r>
          </a:p>
          <a:p>
            <a:endParaRPr dirty="0" sz="2800" lang="en-US" smtClean="0"/>
          </a:p>
          <a:p>
            <a:r>
              <a:rPr b="1" dirty="0" sz="2800" lang="en-US" smtClean="0"/>
              <a:t>“Dropout” of the upper septum secondary to merging of the muscular septum with the membranous septum </a:t>
            </a:r>
          </a:p>
          <a:p>
            <a:pPr>
              <a:buNone/>
            </a:pPr>
            <a:endParaRPr b="1" dirty="0" sz="2800" lang="en-US" smtClean="0"/>
          </a:p>
          <a:p>
            <a:r>
              <a:rPr b="1" dirty="0" sz="2800" lang="en-US" smtClean="0"/>
              <a:t>Apical thinning is another variation of normal that can be </a:t>
            </a:r>
            <a:r>
              <a:rPr dirty="0" sz="2800" lang="en-US" smtClean="0"/>
              <a:t>mistaken for a perfusion defect </a:t>
            </a:r>
          </a:p>
          <a:p>
            <a:endParaRPr b="1" dirty="0" sz="2800" lang="en-US" smtClean="0"/>
          </a:p>
        </p:txBody>
      </p:sp>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98" name="Content Placeholder 2"/>
          <p:cNvSpPr>
            <a:spLocks noGrp="1"/>
          </p:cNvSpPr>
          <p:nvPr>
            <p:ph idx="1"/>
          </p:nvPr>
        </p:nvSpPr>
        <p:spPr>
          <a:xfrm>
            <a:off x="457200" y="228600"/>
            <a:ext cx="8229600" cy="6324600"/>
          </a:xfrm>
        </p:spPr>
        <p:txBody>
          <a:bodyPr>
            <a:normAutofit fontScale="96429" lnSpcReduction="20000"/>
          </a:bodyPr>
          <a:p>
            <a:r>
              <a:rPr b="1" dirty="0" sz="2800" lang="en-US" smtClean="0"/>
              <a:t>The apex is anatomically thinner than other myocardial </a:t>
            </a:r>
            <a:r>
              <a:rPr dirty="0" sz="2800" lang="en-US" smtClean="0"/>
              <a:t>regions, creating this appearance. </a:t>
            </a:r>
          </a:p>
          <a:p>
            <a:pPr>
              <a:buNone/>
            </a:pPr>
            <a:endParaRPr dirty="0" sz="2800" lang="en-US" smtClean="0"/>
          </a:p>
          <a:p>
            <a:r>
              <a:rPr dirty="0" sz="2800" lang="en-US" smtClean="0"/>
              <a:t>In normal SPECT images </a:t>
            </a:r>
            <a:r>
              <a:rPr b="1" dirty="0" sz="2800" lang="en-US" smtClean="0"/>
              <a:t>the lateral wall often may appear brighter than the </a:t>
            </a:r>
            <a:r>
              <a:rPr b="1" dirty="0" sz="2800" lang="en-US" err="1" smtClean="0"/>
              <a:t>contralateral</a:t>
            </a:r>
            <a:r>
              <a:rPr b="1" dirty="0" sz="2800" lang="en-US" smtClean="0"/>
              <a:t> septum </a:t>
            </a:r>
          </a:p>
          <a:p>
            <a:endParaRPr b="1" dirty="0" sz="2800" lang="en-US" smtClean="0"/>
          </a:p>
          <a:p>
            <a:r>
              <a:rPr b="1" dirty="0" sz="2800" lang="en-US" smtClean="0"/>
              <a:t>This difference is not caused by a disparity in lateral versus </a:t>
            </a:r>
            <a:r>
              <a:rPr b="1" dirty="0" sz="2800" lang="en-US" err="1" smtClean="0"/>
              <a:t>septal</a:t>
            </a:r>
            <a:r>
              <a:rPr b="1" dirty="0" sz="2800" lang="en-US" smtClean="0"/>
              <a:t> wall myocardial blood flow. </a:t>
            </a:r>
          </a:p>
          <a:p>
            <a:endParaRPr dirty="0" sz="2800" lang="en-US" smtClean="0"/>
          </a:p>
          <a:p>
            <a:r>
              <a:rPr dirty="0" sz="2800" lang="en-US" smtClean="0"/>
              <a:t>Rather, during a SPECT acquisition, the camera is physically closer to the lateral myocardial wall (in proximity to the lateral chest wall) than to the </a:t>
            </a:r>
            <a:r>
              <a:rPr dirty="0" sz="2800" lang="en-US"/>
              <a:t>septum so subject to less soft tissue </a:t>
            </a:r>
            <a:r>
              <a:rPr dirty="0" sz="2800" lang="en-US" smtClean="0"/>
              <a:t>attenuation.</a:t>
            </a:r>
            <a:endParaRPr dirty="0" sz="2800" lang="en-US"/>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pic>
        <p:nvPicPr>
          <p:cNvPr id="209716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60633" y="381000"/>
            <a:ext cx="8647146" cy="6019800"/>
          </a:xfrm>
          <a:prstGeom prst="rect"/>
          <a:noFill/>
          <a:ln w="9525">
            <a:noFill/>
            <a:miter lim="800000"/>
            <a:headEnd/>
            <a:tailEnd/>
          </a:ln>
          <a:effectLst/>
        </p:spPr>
      </p:pic>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99" name="Title 1"/>
          <p:cNvSpPr>
            <a:spLocks noGrp="1"/>
          </p:cNvSpPr>
          <p:nvPr>
            <p:ph type="title"/>
          </p:nvPr>
        </p:nvSpPr>
        <p:spPr>
          <a:xfrm>
            <a:off x="457200" y="274638"/>
            <a:ext cx="8229600" cy="563562"/>
          </a:xfrm>
        </p:spPr>
        <p:txBody>
          <a:bodyPr>
            <a:normAutofit fontScale="90000"/>
          </a:bodyPr>
          <a:p>
            <a:r>
              <a:rPr b="1" dirty="0" sz="3300" lang="en-US" smtClean="0">
                <a:solidFill>
                  <a:schemeClr val="tx2">
                    <a:lumMod val="60000"/>
                    <a:lumOff val="40000"/>
                  </a:schemeClr>
                </a:solidFill>
              </a:rPr>
              <a:t>Technical Artifacts Affecting Image Interpretation</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00" name="Content Placeholder 2"/>
          <p:cNvSpPr>
            <a:spLocks noGrp="1"/>
          </p:cNvSpPr>
          <p:nvPr>
            <p:ph idx="1"/>
          </p:nvPr>
        </p:nvSpPr>
        <p:spPr>
          <a:xfrm>
            <a:off x="457200" y="685800"/>
            <a:ext cx="8229600" cy="5867400"/>
          </a:xfrm>
        </p:spPr>
        <p:txBody>
          <a:bodyPr>
            <a:normAutofit fontScale="80645" lnSpcReduction="20000"/>
          </a:bodyPr>
          <a:p>
            <a:r>
              <a:rPr b="1" dirty="0" lang="en-US" smtClean="0"/>
              <a:t>Photon Attenuation.</a:t>
            </a:r>
          </a:p>
          <a:p>
            <a:pPr>
              <a:buNone/>
            </a:pPr>
            <a:endParaRPr dirty="0" lang="en-US" smtClean="0"/>
          </a:p>
          <a:p>
            <a:pPr indent="0" lvl="1" marL="400050">
              <a:buNone/>
            </a:pPr>
            <a:r>
              <a:rPr b="1" dirty="0" sz="3100" lang="en-US" smtClean="0"/>
              <a:t>This refers to undetected events in the heart caused by interaction of photons with the intervening soft tissue, breast, or diaphragm. </a:t>
            </a:r>
          </a:p>
          <a:p>
            <a:pPr indent="0" marL="0">
              <a:buNone/>
            </a:pPr>
            <a:endParaRPr b="1" dirty="0" lang="en-US" smtClean="0"/>
          </a:p>
          <a:p>
            <a:r>
              <a:rPr b="1" dirty="0" lang="en-US" smtClean="0"/>
              <a:t>Breast Attenuation.</a:t>
            </a:r>
          </a:p>
          <a:p>
            <a:endParaRPr dirty="0" lang="en-US" smtClean="0"/>
          </a:p>
          <a:p>
            <a:r>
              <a:rPr dirty="0" lang="en-US" smtClean="0"/>
              <a:t>In patients with large or dense breasts, significant attenuation may create artifacts varying considerably in their appearance and location </a:t>
            </a:r>
          </a:p>
          <a:p>
            <a:pPr>
              <a:buNone/>
            </a:pPr>
            <a:endParaRPr dirty="0" lang="en-US" smtClean="0"/>
          </a:p>
          <a:p>
            <a:r>
              <a:rPr dirty="0" lang="en-US" smtClean="0"/>
              <a:t>The availability of gender-matched quantitative databases has had a favorable although modest impact on this issue, because such databases generally consist of individuals of average body and breast size.</a:t>
            </a:r>
            <a:endParaRPr dirty="0" lang="en-US"/>
          </a:p>
        </p:txBody>
      </p:sp>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01" name="Content Placeholder 2"/>
          <p:cNvSpPr>
            <a:spLocks noGrp="1"/>
          </p:cNvSpPr>
          <p:nvPr>
            <p:ph idx="1"/>
          </p:nvPr>
        </p:nvSpPr>
        <p:spPr>
          <a:xfrm>
            <a:off x="457200" y="381000"/>
            <a:ext cx="8229600" cy="5745163"/>
          </a:xfrm>
        </p:spPr>
        <p:txBody>
          <a:bodyPr>
            <a:normAutofit fontScale="81250" lnSpcReduction="20000"/>
          </a:bodyPr>
          <a:p>
            <a:r>
              <a:rPr dirty="0" lang="en-US" smtClean="0"/>
              <a:t>Several approaches to minimizing the impact of breast tissue have been taken to improve specificity (lowering the false-positive rate) in women. </a:t>
            </a:r>
          </a:p>
          <a:p>
            <a:endParaRPr dirty="0" lang="en-US" smtClean="0"/>
          </a:p>
          <a:p>
            <a:r>
              <a:rPr b="1" dirty="0" lang="en-US" smtClean="0"/>
              <a:t>Most well validated is ECG-gated SPECT imaging with 99mTc-based agents </a:t>
            </a:r>
          </a:p>
          <a:p>
            <a:endParaRPr dirty="0" lang="en-US" smtClean="0"/>
          </a:p>
          <a:p>
            <a:r>
              <a:rPr b="1" dirty="0" lang="en-US" smtClean="0"/>
              <a:t>The presence of preserved wall motion in the setting of a mildly to moderately severe fixed defect of the anterior or </a:t>
            </a:r>
            <a:r>
              <a:rPr b="1" dirty="0" lang="en-US" err="1" smtClean="0"/>
              <a:t>anterolateral</a:t>
            </a:r>
            <a:r>
              <a:rPr b="1" dirty="0" lang="en-US" smtClean="0"/>
              <a:t> wall suggests the absence of infarction and supports the interpretation of attenuation artifact </a:t>
            </a:r>
          </a:p>
          <a:p>
            <a:endParaRPr b="1" dirty="0" lang="en-US" smtClean="0"/>
          </a:p>
          <a:p>
            <a:r>
              <a:rPr b="1" dirty="0" lang="en-US" smtClean="0"/>
              <a:t>Specificity for ruling out CAD in women </a:t>
            </a:r>
            <a:r>
              <a:rPr dirty="0" lang="en-US" smtClean="0"/>
              <a:t>has been improved significantly with this technique</a:t>
            </a:r>
            <a:endParaRPr dirty="0" lang="en-US"/>
          </a:p>
        </p:txBody>
      </p:sp>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02" name="Title 1"/>
          <p:cNvSpPr>
            <a:spLocks noGrp="1"/>
          </p:cNvSpPr>
          <p:nvPr>
            <p:ph type="title"/>
          </p:nvPr>
        </p:nvSpPr>
        <p:spPr/>
        <p:txBody>
          <a:bodyPr>
            <a:normAutofit fontScale="90000"/>
          </a:bodyPr>
          <a:p>
            <a:r>
              <a:rPr b="1" dirty="0" lang="en-US" smtClean="0"/>
              <a:t>Inferior Wall Attenuation.</a:t>
            </a:r>
            <a:br>
              <a:rPr b="1" dirty="0" lang="en-US" smtClean="0"/>
            </a:br>
            <a:endParaRPr dirty="0" lang="en-US"/>
          </a:p>
        </p:txBody>
      </p:sp>
      <p:sp>
        <p:nvSpPr>
          <p:cNvPr id="1048703" name="Content Placeholder 2"/>
          <p:cNvSpPr>
            <a:spLocks noGrp="1"/>
          </p:cNvSpPr>
          <p:nvPr>
            <p:ph idx="1"/>
          </p:nvPr>
        </p:nvSpPr>
        <p:spPr/>
        <p:txBody>
          <a:bodyPr>
            <a:normAutofit fontScale="96429" lnSpcReduction="10000"/>
          </a:bodyPr>
          <a:p>
            <a:r>
              <a:rPr dirty="0" lang="en-US" smtClean="0"/>
              <a:t>frequently encountered in SPECT imaging. </a:t>
            </a:r>
          </a:p>
          <a:p>
            <a:endParaRPr dirty="0" lang="en-US" smtClean="0"/>
          </a:p>
          <a:p>
            <a:pPr lvl="1"/>
            <a:r>
              <a:rPr dirty="0" lang="en-US" smtClean="0"/>
              <a:t>caused by </a:t>
            </a:r>
            <a:r>
              <a:rPr dirty="0" lang="en-US" err="1" smtClean="0"/>
              <a:t>extracardiac</a:t>
            </a:r>
            <a:r>
              <a:rPr dirty="0" lang="en-US" smtClean="0"/>
              <a:t> structures, such as the </a:t>
            </a:r>
            <a:r>
              <a:rPr b="1" dirty="0" lang="en-US" smtClean="0"/>
              <a:t>diaphragm overlapping the inferior wall</a:t>
            </a:r>
            <a:r>
              <a:rPr dirty="0" lang="en-US" smtClean="0"/>
              <a:t> </a:t>
            </a:r>
          </a:p>
          <a:p>
            <a:pPr lvl="1"/>
            <a:endParaRPr b="1" dirty="0" lang="en-US" smtClean="0"/>
          </a:p>
          <a:p>
            <a:pPr lvl="1"/>
            <a:r>
              <a:rPr b="1" dirty="0" lang="en-US" smtClean="0"/>
              <a:t>In </a:t>
            </a:r>
            <a:r>
              <a:rPr dirty="0" lang="en-US" smtClean="0"/>
              <a:t>addition, </a:t>
            </a:r>
            <a:r>
              <a:rPr b="1" dirty="0" lang="en-US" smtClean="0"/>
              <a:t>longer distance</a:t>
            </a:r>
            <a:r>
              <a:rPr dirty="0" lang="en-US" smtClean="0"/>
              <a:t> of the inferior wall to the camera means that photons must traverse a greater thickness of tissue before reaching the detectors, which may increase the degree of scatter and attenuation</a:t>
            </a:r>
            <a:endParaRPr dirty="0" lang="en-US"/>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pic>
        <p:nvPicPr>
          <p:cNvPr id="209716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838200"/>
            <a:ext cx="9144000" cy="5029200"/>
          </a:xfrm>
          <a:prstGeom prst="rect"/>
          <a:noFill/>
          <a:ln w="9525">
            <a:noFill/>
            <a:miter lim="800000"/>
            <a:headEnd/>
            <a:tailEnd/>
          </a:ln>
          <a:effectLst/>
        </p:spPr>
      </p:pic>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01" name="Title 1"/>
          <p:cNvSpPr>
            <a:spLocks noGrp="1"/>
          </p:cNvSpPr>
          <p:nvPr>
            <p:ph type="title"/>
          </p:nvPr>
        </p:nvSpPr>
        <p:spPr>
          <a:xfrm>
            <a:off x="457200" y="274638"/>
            <a:ext cx="8229600" cy="715962"/>
          </a:xfrm>
        </p:spPr>
        <p:txBody>
          <a:bodyPr>
            <a:normAutofit fontScale="90000"/>
          </a:bodyPr>
          <a:p>
            <a:r>
              <a:rPr b="1" dirty="0" lang="en-US" smtClean="0">
                <a:solidFill>
                  <a:schemeClr val="tx2">
                    <a:lumMod val="60000"/>
                    <a:lumOff val="40000"/>
                  </a:schemeClr>
                </a:solidFill>
              </a:rPr>
              <a:t>SPECT Image Acquisition</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02" name="Content Placeholder 2"/>
          <p:cNvSpPr>
            <a:spLocks noGrp="1"/>
          </p:cNvSpPr>
          <p:nvPr>
            <p:ph idx="1"/>
          </p:nvPr>
        </p:nvSpPr>
        <p:spPr>
          <a:xfrm>
            <a:off x="457200" y="685800"/>
            <a:ext cx="8229600" cy="5867400"/>
          </a:xfrm>
        </p:spPr>
        <p:txBody>
          <a:bodyPr>
            <a:normAutofit fontScale="96875" lnSpcReduction="20000"/>
          </a:bodyPr>
          <a:p>
            <a:r>
              <a:rPr dirty="0" lang="en-US" smtClean="0"/>
              <a:t>To construct the three-dimensional model of the heart -the myocardial perfusion data must be sampled from </a:t>
            </a:r>
            <a:r>
              <a:rPr b="1" dirty="0" lang="en-US" smtClean="0"/>
              <a:t>multiple angles over 180 or 360 degrees</a:t>
            </a:r>
            <a:r>
              <a:rPr dirty="0" lang="en-US" smtClean="0"/>
              <a:t> around the patient.</a:t>
            </a:r>
          </a:p>
          <a:p>
            <a:endParaRPr dirty="0" lang="en-US" smtClean="0"/>
          </a:p>
          <a:p>
            <a:r>
              <a:rPr dirty="0" lang="en-US" smtClean="0"/>
              <a:t>Multiple images, each comprising 20 to 25 seconds of emission data, are collected. </a:t>
            </a:r>
          </a:p>
          <a:p>
            <a:endParaRPr dirty="0" lang="en-US" smtClean="0"/>
          </a:p>
          <a:p>
            <a:r>
              <a:rPr dirty="0" lang="en-US" smtClean="0"/>
              <a:t>imaging information from each of the angles is used for organ image reconstruction.</a:t>
            </a:r>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04" name="Title 1"/>
          <p:cNvSpPr>
            <a:spLocks noGrp="1"/>
          </p:cNvSpPr>
          <p:nvPr>
            <p:ph type="title"/>
          </p:nvPr>
        </p:nvSpPr>
        <p:spPr>
          <a:xfrm>
            <a:off x="457200" y="274638"/>
            <a:ext cx="8229600" cy="639762"/>
          </a:xfrm>
        </p:spPr>
        <p:txBody>
          <a:bodyPr>
            <a:noAutofit/>
          </a:bodyPr>
          <a:p>
            <a:r>
              <a:rPr b="1" dirty="0" sz="3600" i="1" lang="en-US" smtClean="0"/>
              <a:t>Artifacts of Left Bundle Branch Block</a:t>
            </a:r>
            <a:br>
              <a:rPr b="1" dirty="0" sz="3600" i="1" lang="en-US" smtClean="0"/>
            </a:br>
            <a:endParaRPr b="1" dirty="0" sz="3600" lang="en-US"/>
          </a:p>
        </p:txBody>
      </p:sp>
      <p:sp>
        <p:nvSpPr>
          <p:cNvPr id="1048705" name="Content Placeholder 2"/>
          <p:cNvSpPr>
            <a:spLocks noGrp="1"/>
          </p:cNvSpPr>
          <p:nvPr>
            <p:ph idx="1"/>
          </p:nvPr>
        </p:nvSpPr>
        <p:spPr>
          <a:xfrm>
            <a:off x="457200" y="836712"/>
            <a:ext cx="8229600" cy="5943600"/>
          </a:xfrm>
        </p:spPr>
        <p:txBody>
          <a:bodyPr>
            <a:noAutofit/>
          </a:bodyPr>
          <a:p>
            <a:pPr algn="just"/>
            <a:r>
              <a:rPr dirty="0" sz="2400" lang="en-US" smtClean="0"/>
              <a:t>Patients with LBBB </a:t>
            </a:r>
            <a:r>
              <a:rPr dirty="0" sz="2400" lang="en-US"/>
              <a:t> </a:t>
            </a:r>
            <a:r>
              <a:rPr dirty="0" sz="2400" lang="en-US" smtClean="0"/>
              <a:t>- reversible or fixed perfusion defect in the septum during exercise or </a:t>
            </a:r>
            <a:r>
              <a:rPr dirty="0" sz="2400" lang="en-US" err="1" smtClean="0"/>
              <a:t>dobutamine</a:t>
            </a:r>
            <a:r>
              <a:rPr dirty="0" sz="2400" lang="en-US" smtClean="0"/>
              <a:t>-induced stress (which is associated with a significantly increased heart rate).</a:t>
            </a:r>
          </a:p>
          <a:p>
            <a:pPr algn="just"/>
            <a:endParaRPr dirty="0" sz="2400" lang="en-US" smtClean="0"/>
          </a:p>
          <a:p>
            <a:pPr algn="just"/>
            <a:r>
              <a:rPr b="1" dirty="0" sz="2400" lang="en-US"/>
              <a:t>D</a:t>
            </a:r>
            <a:r>
              <a:rPr b="1" dirty="0" sz="2400" lang="en-US" smtClean="0"/>
              <a:t>ecrease in </a:t>
            </a:r>
            <a:r>
              <a:rPr b="1" dirty="0" sz="2400" lang="en-US" err="1" smtClean="0"/>
              <a:t>septal</a:t>
            </a:r>
            <a:r>
              <a:rPr b="1" dirty="0" sz="2400" lang="en-US" smtClean="0"/>
              <a:t> blood flow at higher heart rates may be related to asynchronous </a:t>
            </a:r>
            <a:r>
              <a:rPr b="1" dirty="0" sz="2400" lang="en-US" err="1" smtClean="0"/>
              <a:t>septal</a:t>
            </a:r>
            <a:r>
              <a:rPr b="1" dirty="0" sz="2400" lang="en-US" smtClean="0"/>
              <a:t> contraction and incomplete relaxation of the septum during diastole in patients with LBBB. </a:t>
            </a:r>
          </a:p>
          <a:p>
            <a:pPr algn="just"/>
            <a:endParaRPr b="1" dirty="0" sz="2400" lang="en-US" smtClean="0"/>
          </a:p>
          <a:p>
            <a:pPr algn="just"/>
            <a:r>
              <a:rPr b="1" dirty="0" sz="2400" lang="en-US" smtClean="0"/>
              <a:t>So  stress should be induced by vasodilators, as it has a limited effect on heart rate. </a:t>
            </a:r>
          </a:p>
          <a:p>
            <a:pPr algn="just"/>
            <a:endParaRPr dirty="0" sz="2400" lang="en-US" smtClean="0"/>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09" name="Content Placeholder 2"/>
          <p:cNvSpPr>
            <a:spLocks noGrp="1"/>
          </p:cNvSpPr>
          <p:nvPr>
            <p:ph idx="1"/>
          </p:nvPr>
        </p:nvSpPr>
        <p:spPr>
          <a:xfrm>
            <a:off x="457200" y="548680"/>
            <a:ext cx="8229600" cy="5577483"/>
          </a:xfrm>
        </p:spPr>
        <p:txBody>
          <a:bodyPr>
            <a:normAutofit/>
          </a:bodyPr>
          <a:p>
            <a:pPr algn="just"/>
            <a:r>
              <a:rPr dirty="0" sz="2400" lang="en-US"/>
              <a:t>Besides the appearance of </a:t>
            </a:r>
            <a:r>
              <a:rPr dirty="0" sz="2400" lang="en-US" err="1"/>
              <a:t>septal</a:t>
            </a:r>
            <a:r>
              <a:rPr dirty="0" sz="2400" lang="en-US"/>
              <a:t> perfusion defect, </a:t>
            </a:r>
            <a:r>
              <a:rPr b="1" dirty="0" sz="2400" lang="en-US"/>
              <a:t>gated-SPECT</a:t>
            </a:r>
            <a:r>
              <a:rPr dirty="0" sz="2400" lang="en-US"/>
              <a:t> studies also demonstrate asynchronous, hypokinetic, or paradoxical </a:t>
            </a:r>
            <a:r>
              <a:rPr dirty="0" sz="2400" lang="en-US" err="1"/>
              <a:t>septal</a:t>
            </a:r>
            <a:r>
              <a:rPr dirty="0" sz="2400" lang="en-US"/>
              <a:t> wall motion.</a:t>
            </a:r>
          </a:p>
          <a:p>
            <a:pPr algn="just"/>
            <a:endParaRPr dirty="0" sz="2400" lang="en-US"/>
          </a:p>
          <a:p>
            <a:pPr algn="just"/>
            <a:r>
              <a:rPr dirty="0" sz="2400" lang="en-US"/>
              <a:t> However, while </a:t>
            </a:r>
            <a:r>
              <a:rPr b="1" dirty="0" sz="2400" lang="en-US" err="1"/>
              <a:t>septal</a:t>
            </a:r>
            <a:r>
              <a:rPr b="1" dirty="0" sz="2400" lang="en-US"/>
              <a:t> motion may be abnormal, normal </a:t>
            </a:r>
            <a:r>
              <a:rPr b="1" dirty="0" sz="2400" lang="en-US" err="1"/>
              <a:t>septal</a:t>
            </a:r>
            <a:r>
              <a:rPr b="1" dirty="0" sz="2400" lang="en-US"/>
              <a:t> wall thickness is often preserved in the presence of LBBB. </a:t>
            </a:r>
          </a:p>
          <a:p>
            <a:pPr algn="just"/>
            <a:endParaRPr dirty="0" sz="2400" lang="en-US"/>
          </a:p>
          <a:p>
            <a:pPr algn="just"/>
            <a:r>
              <a:rPr dirty="0" sz="2400" lang="en-US"/>
              <a:t>Perfusion defect due to LBBB </a:t>
            </a:r>
            <a:r>
              <a:rPr b="1" dirty="0" sz="2400" lang="en-US"/>
              <a:t>typically spares the apex and anterior wall segments</a:t>
            </a:r>
            <a:r>
              <a:rPr dirty="0" sz="2400" lang="en-US"/>
              <a:t> and any involvement of these regions along with </a:t>
            </a:r>
            <a:r>
              <a:rPr dirty="0" sz="2400" lang="en-US" err="1"/>
              <a:t>septal</a:t>
            </a:r>
            <a:r>
              <a:rPr dirty="0" sz="2400" lang="en-US"/>
              <a:t> perfusion defect is highly suggestive of the presence of concomitant obstructive stenosis of the LAD</a:t>
            </a:r>
            <a:r>
              <a:rPr dirty="0" sz="2400" i="1" lang="en-US"/>
              <a:t>.</a:t>
            </a:r>
            <a:endParaRPr dirty="0" sz="2400" lang="en-US"/>
          </a:p>
          <a:p>
            <a:endParaRPr dirty="0" sz="240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10" name="Title 1"/>
          <p:cNvSpPr>
            <a:spLocks noGrp="1"/>
          </p:cNvSpPr>
          <p:nvPr>
            <p:ph type="title"/>
          </p:nvPr>
        </p:nvSpPr>
        <p:spPr>
          <a:xfrm>
            <a:off x="457200" y="274638"/>
            <a:ext cx="8229600" cy="639762"/>
          </a:xfrm>
        </p:spPr>
        <p:txBody>
          <a:bodyPr>
            <a:normAutofit fontScale="90000"/>
          </a:bodyPr>
          <a:p>
            <a:r>
              <a:rPr b="1" dirty="0" lang="en-US" smtClean="0"/>
              <a:t>Attenuation Correction Methods</a:t>
            </a:r>
            <a:br>
              <a:rPr b="1" dirty="0" lang="en-US" smtClean="0"/>
            </a:br>
            <a:endParaRPr dirty="0" lang="en-US"/>
          </a:p>
        </p:txBody>
      </p:sp>
      <p:sp>
        <p:nvSpPr>
          <p:cNvPr id="1048711" name="Content Placeholder 2"/>
          <p:cNvSpPr>
            <a:spLocks noGrp="1"/>
          </p:cNvSpPr>
          <p:nvPr>
            <p:ph idx="1"/>
          </p:nvPr>
        </p:nvSpPr>
        <p:spPr>
          <a:xfrm>
            <a:off x="457200" y="838200"/>
            <a:ext cx="8229600" cy="5943600"/>
          </a:xfrm>
        </p:spPr>
        <p:txBody>
          <a:bodyPr>
            <a:noAutofit/>
          </a:bodyPr>
          <a:p>
            <a:r>
              <a:rPr b="1" dirty="0" sz="2400" lang="en-US" smtClean="0"/>
              <a:t>The 511-keV photons emitted  in PET imaging are attenuated less per centimeter of soft tissue than are the lower-energy 80- to 140-keV photons typically emitted by SPECT radiotracers. </a:t>
            </a:r>
          </a:p>
          <a:p>
            <a:endParaRPr b="1" dirty="0" sz="2400" lang="en-US" smtClean="0"/>
          </a:p>
          <a:p>
            <a:r>
              <a:rPr b="1" dirty="0" sz="2400" lang="en-US" smtClean="0"/>
              <a:t>In SPECT imaging, a single photon needs to travel from the heart to the camera; in PET imaging, two coincident photons (i.e., emitted simultaneously) need to travel across the entire body to reach their respective detectors </a:t>
            </a:r>
          </a:p>
          <a:p>
            <a:endParaRPr dirty="0" sz="2400" lang="en-US" smtClean="0"/>
          </a:p>
          <a:p>
            <a:r>
              <a:rPr dirty="0" sz="2400" lang="en-US" smtClean="0"/>
              <a:t>Therefore, attenuation correction for SPECT is theoretically more challenging. </a:t>
            </a:r>
          </a:p>
          <a:p>
            <a:endParaRPr dirty="0" sz="2400" lang="en-US" smtClean="0"/>
          </a:p>
        </p:txBody>
      </p:sp>
    </p:spTree>
  </p:cSld>
  <p:clrMapOvr>
    <a:masterClrMapping/>
  </p:clrMapOvr>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15" name="Title 1"/>
          <p:cNvSpPr>
            <a:spLocks noGrp="1"/>
          </p:cNvSpPr>
          <p:nvPr>
            <p:ph type="title"/>
          </p:nvPr>
        </p:nvSpPr>
        <p:spPr>
          <a:xfrm>
            <a:off x="428596" y="285728"/>
            <a:ext cx="8229600" cy="639762"/>
          </a:xfrm>
        </p:spPr>
        <p:txBody>
          <a:bodyPr>
            <a:normAutofit fontScale="90000"/>
          </a:bodyPr>
          <a:p>
            <a:r>
              <a:rPr b="1" dirty="0" lang="en-US" smtClean="0">
                <a:solidFill>
                  <a:schemeClr val="tx2">
                    <a:lumMod val="60000"/>
                    <a:lumOff val="40000"/>
                  </a:schemeClr>
                </a:solidFill>
              </a:rPr>
              <a:t>PET Attenuation Correction.</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16" name="Content Placeholder 2"/>
          <p:cNvSpPr>
            <a:spLocks noGrp="1"/>
          </p:cNvSpPr>
          <p:nvPr>
            <p:ph idx="1"/>
          </p:nvPr>
        </p:nvSpPr>
        <p:spPr>
          <a:xfrm>
            <a:off x="457200" y="838200"/>
            <a:ext cx="8229600" cy="5715000"/>
          </a:xfrm>
        </p:spPr>
        <p:txBody>
          <a:bodyPr>
            <a:normAutofit fontScale="68750" lnSpcReduction="20000"/>
          </a:bodyPr>
          <a:p>
            <a:r>
              <a:rPr dirty="0" lang="en-US" smtClean="0"/>
              <a:t>To measure the attenuation correction factor, a rod that rotates about the patient is filled with  germanium-68, or a cesium-137. </a:t>
            </a:r>
          </a:p>
          <a:p>
            <a:endParaRPr dirty="0" lang="en-US" smtClean="0"/>
          </a:p>
          <a:p>
            <a:r>
              <a:rPr dirty="0" lang="en-US" smtClean="0"/>
              <a:t>The rod is first made to rotate at a fixed speed in the gantry, and total coincident counts are measured without the patient (</a:t>
            </a:r>
            <a:r>
              <a:rPr b="1" dirty="0" lang="en-US" smtClean="0"/>
              <a:t>the blank scan</a:t>
            </a:r>
            <a:r>
              <a:rPr dirty="0" lang="en-US" smtClean="0"/>
              <a:t>) and repeated with the patient (</a:t>
            </a:r>
            <a:r>
              <a:rPr b="1" dirty="0" lang="en-US" smtClean="0"/>
              <a:t>the transmission scan</a:t>
            </a:r>
            <a:r>
              <a:rPr dirty="0" lang="en-US" smtClean="0"/>
              <a:t>). </a:t>
            </a:r>
          </a:p>
          <a:p>
            <a:endParaRPr dirty="0" lang="en-US" smtClean="0"/>
          </a:p>
          <a:p>
            <a:r>
              <a:rPr dirty="0" lang="en-US" smtClean="0"/>
              <a:t>The ratio of coincident counts of blank scan and those of transmission scan yields the array of attenuation </a:t>
            </a:r>
            <a:r>
              <a:rPr b="1" dirty="0" lang="en-US" smtClean="0"/>
              <a:t>correction factors </a:t>
            </a:r>
            <a:r>
              <a:rPr dirty="0" lang="en-US" smtClean="0"/>
              <a:t>needed to correct each projection line. </a:t>
            </a:r>
          </a:p>
          <a:p>
            <a:endParaRPr dirty="0" lang="en-US" smtClean="0"/>
          </a:p>
          <a:p>
            <a:r>
              <a:rPr dirty="0" lang="en-US" smtClean="0"/>
              <a:t>Once each projection line has been corrected for attenuation (and scatter), the emission data reconstructed. </a:t>
            </a:r>
          </a:p>
          <a:p>
            <a:endParaRPr dirty="0" lang="en-US" smtClean="0"/>
          </a:p>
          <a:p>
            <a:r>
              <a:rPr dirty="0" lang="en-US" smtClean="0"/>
              <a:t>As long as the patient does not move during the scanning procedure, cardiac PET images will be free from attenuation artifacts</a:t>
            </a:r>
            <a:endParaRPr dirty="0" lang="en-US"/>
          </a:p>
        </p:txBody>
      </p:sp>
    </p:spTree>
  </p:cSld>
  <p:clrMapOvr>
    <a:masterClrMapping/>
  </p:clrMapOvr>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pic>
        <p:nvPicPr>
          <p:cNvPr id="209717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81210" y="533399"/>
            <a:ext cx="9062790" cy="5646147"/>
          </a:xfrm>
          <a:prstGeom prst="rect"/>
          <a:noFill/>
          <a:ln w="9525">
            <a:noFill/>
            <a:miter lim="800000"/>
            <a:headEnd/>
            <a:tailEnd/>
          </a:ln>
          <a:effectLst/>
        </p:spPr>
      </p:pic>
    </p:spTree>
  </p:cSld>
  <p:clrMapOvr>
    <a:masterClrMapping/>
  </p:clrMapOvr>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17" name="Title 1"/>
          <p:cNvSpPr>
            <a:spLocks noGrp="1"/>
          </p:cNvSpPr>
          <p:nvPr>
            <p:ph type="title"/>
          </p:nvPr>
        </p:nvSpPr>
        <p:spPr>
          <a:xfrm>
            <a:off x="457200" y="274638"/>
            <a:ext cx="8229600" cy="563562"/>
          </a:xfrm>
        </p:spPr>
        <p:txBody>
          <a:bodyPr>
            <a:normAutofit fontScale="90000"/>
          </a:bodyPr>
          <a:p>
            <a:r>
              <a:rPr b="1" dirty="0" lang="en-US" smtClean="0">
                <a:solidFill>
                  <a:schemeClr val="tx2">
                    <a:lumMod val="60000"/>
                    <a:lumOff val="40000"/>
                  </a:schemeClr>
                </a:solidFill>
              </a:rPr>
              <a:t>Gated SPECT Imaging</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18" name="Content Placeholder 2"/>
          <p:cNvSpPr>
            <a:spLocks noGrp="1"/>
          </p:cNvSpPr>
          <p:nvPr>
            <p:ph idx="1"/>
          </p:nvPr>
        </p:nvSpPr>
        <p:spPr>
          <a:xfrm>
            <a:off x="457200" y="609600"/>
            <a:ext cx="8229600" cy="6096000"/>
          </a:xfrm>
        </p:spPr>
        <p:txBody>
          <a:bodyPr>
            <a:normAutofit/>
          </a:bodyPr>
          <a:p>
            <a:r>
              <a:rPr b="1" dirty="0" lang="en-US"/>
              <a:t>I</a:t>
            </a:r>
            <a:r>
              <a:rPr b="1" dirty="0" lang="en-US" smtClean="0"/>
              <a:t>ncorporation of ECG-gated SPECT perfusion imaging for simultaneous assessment of LV function and perfusion. </a:t>
            </a:r>
          </a:p>
          <a:p>
            <a:endParaRPr dirty="0" lang="en-US" smtClean="0"/>
          </a:p>
          <a:p>
            <a:r>
              <a:rPr b="1" dirty="0" i="1" lang="en-US" smtClean="0"/>
              <a:t>in which an average cardiac </a:t>
            </a:r>
            <a:r>
              <a:rPr b="1" dirty="0" lang="en-US" smtClean="0"/>
              <a:t>cycle is created representing the average of several hundred beats acquired over 8 to 15 minutes.</a:t>
            </a:r>
            <a:endParaRPr b="1" dirty="0" lang="en-US"/>
          </a:p>
        </p:txBody>
      </p:sp>
    </p:spTree>
  </p:cSld>
  <p:clrMapOvr>
    <a:masterClrMapping/>
  </p:clrMapOvr>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pic>
        <p:nvPicPr>
          <p:cNvPr id="2097171" name="Picture 2"/>
          <p:cNvPicPr>
            <a:picLocks noChangeAspect="1" noChangeArrowheads="1"/>
          </p:cNvPicPr>
          <p:nvPr/>
        </p:nvPicPr>
        <p:blipFill>
          <a:blip xmlns:r="http://schemas.openxmlformats.org/officeDocument/2006/relationships" r:embed="rId1"/>
          <a:srcRect/>
          <a:stretch>
            <a:fillRect/>
          </a:stretch>
        </p:blipFill>
        <p:spPr bwMode="auto">
          <a:xfrm>
            <a:off x="1066800" y="1"/>
            <a:ext cx="7086600" cy="4572000"/>
          </a:xfrm>
          <a:prstGeom prst="rect"/>
          <a:noFill/>
          <a:ln>
            <a:noFill/>
          </a:ln>
          <a:effectLst/>
        </p:spPr>
      </p:pic>
      <p:sp>
        <p:nvSpPr>
          <p:cNvPr id="1048722" name="Content Placeholder 2"/>
          <p:cNvSpPr>
            <a:spLocks noGrp="1"/>
          </p:cNvSpPr>
          <p:nvPr>
            <p:ph idx="1"/>
          </p:nvPr>
        </p:nvSpPr>
        <p:spPr>
          <a:xfrm>
            <a:off x="304800" y="4375666"/>
            <a:ext cx="8610600" cy="2329935"/>
          </a:xfrm>
        </p:spPr>
        <p:txBody>
          <a:bodyPr>
            <a:noAutofit/>
          </a:bodyPr>
          <a:p>
            <a:pPr algn="just" indent="0" marL="0">
              <a:buNone/>
            </a:pPr>
            <a:r>
              <a:rPr b="1" dirty="0" sz="1400" lang="en-US"/>
              <a:t>FIGURE </a:t>
            </a:r>
            <a:r>
              <a:rPr b="1" dirty="0" sz="1400" lang="en-US" smtClean="0"/>
              <a:t>: </a:t>
            </a:r>
            <a:r>
              <a:rPr dirty="0" sz="1400" lang="en-US"/>
              <a:t>Basis for the technique of ECG gating. </a:t>
            </a:r>
            <a:r>
              <a:rPr b="1" dirty="0" sz="1400" lang="en-US"/>
              <a:t>A, </a:t>
            </a:r>
            <a:r>
              <a:rPr dirty="0" sz="1400" lang="en-US"/>
              <a:t>The </a:t>
            </a:r>
            <a:r>
              <a:rPr dirty="0" sz="1400" lang="en-US" err="1"/>
              <a:t>scintigraphic</a:t>
            </a:r>
            <a:r>
              <a:rPr dirty="0" sz="1400" lang="en-US"/>
              <a:t> acquisition data are collected in conjunction with the electrocardiogram. The R-R interval is divided into a </a:t>
            </a:r>
            <a:r>
              <a:rPr dirty="0" sz="1400" lang="en-US" err="1"/>
              <a:t>prespecified</a:t>
            </a:r>
            <a:r>
              <a:rPr dirty="0" sz="1400" lang="en-US"/>
              <a:t> number of “frames” (in this example, eight frames). At a heart rate of 60 beats/min (1000 </a:t>
            </a:r>
            <a:r>
              <a:rPr dirty="0" sz="1400" lang="en-US" err="1"/>
              <a:t>msec</a:t>
            </a:r>
            <a:r>
              <a:rPr dirty="0" sz="1400" lang="en-US"/>
              <a:t>/beat), each of the eight frames would comprise 125 milliseconds. For the first 125 milliseconds after the peak of the initial R wave, all imaging data are recorded in frame 1; the second 125 milliseconds are recorded in frame 2, and so on, until the peak of the next R wave is detected, and this is repeated for each beat in the acquisition. </a:t>
            </a:r>
            <a:r>
              <a:rPr b="1" dirty="0" sz="1400" lang="en-US"/>
              <a:t>Frame 1 </a:t>
            </a:r>
            <a:r>
              <a:rPr dirty="0" sz="1400" lang="en-US"/>
              <a:t>thus represents </a:t>
            </a:r>
            <a:r>
              <a:rPr b="1" dirty="0" sz="1400" lang="en-US"/>
              <a:t>the end-diastolic events, </a:t>
            </a:r>
            <a:r>
              <a:rPr dirty="0" sz="1400" lang="en-US"/>
              <a:t>and one of the frames in the middle of the acquisition </a:t>
            </a:r>
            <a:r>
              <a:rPr b="1" dirty="0" sz="1400" lang="en-US" smtClean="0"/>
              <a:t>(frame </a:t>
            </a:r>
            <a:r>
              <a:rPr b="1" dirty="0" sz="1400" lang="en-US"/>
              <a:t>4 in this </a:t>
            </a:r>
            <a:r>
              <a:rPr b="1" dirty="0" sz="1400" lang="en-US" smtClean="0"/>
              <a:t>example</a:t>
            </a:r>
            <a:r>
              <a:rPr b="1" dirty="0" sz="1400" lang="en-US"/>
              <a:t>) represents end-systolic events. B, </a:t>
            </a:r>
            <a:r>
              <a:rPr dirty="0" sz="1400" lang="en-US"/>
              <a:t>Examples of gated SPECT perfusion imaging. Short-axis images are seen at end diastole and at end systole. </a:t>
            </a:r>
            <a:r>
              <a:rPr b="1" dirty="0" sz="1400" lang="en-US"/>
              <a:t>C, </a:t>
            </a:r>
            <a:r>
              <a:rPr dirty="0" sz="1400" lang="en-US"/>
              <a:t>Similar timing with images displayed in the vertical long-axis orientation. Visually, wall thickening and brightening are seen across the course of systole. These events represent changes in regional and global function across the cardiac cycle. </a:t>
            </a:r>
            <a:r>
              <a:rPr b="1" dirty="0" sz="1400" lang="en-US"/>
              <a:t>D, </a:t>
            </a:r>
            <a:r>
              <a:rPr dirty="0" sz="1400" lang="en-US"/>
              <a:t>ECG-gated equilibrium radionuclide </a:t>
            </a:r>
            <a:r>
              <a:rPr dirty="0" sz="1400" lang="en-US" err="1"/>
              <a:t>ventriculographic</a:t>
            </a:r>
            <a:r>
              <a:rPr dirty="0" sz="1400" lang="en-US"/>
              <a:t> schematic images are shown at diastole and at </a:t>
            </a:r>
            <a:r>
              <a:rPr dirty="0" sz="1400" lang="en-US" smtClean="0"/>
              <a:t>end systole.</a:t>
            </a:r>
            <a:endParaRPr dirty="0" sz="900" lang="en-US"/>
          </a:p>
        </p:txBody>
      </p:sp>
    </p:spTree>
  </p:cSld>
  <p:clrMapOvr>
    <a:masterClrMapping/>
  </p:clrMapOvr>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23" name="Content Placeholder 2"/>
          <p:cNvSpPr>
            <a:spLocks noGrp="1"/>
          </p:cNvSpPr>
          <p:nvPr>
            <p:ph idx="1"/>
          </p:nvPr>
        </p:nvSpPr>
        <p:spPr>
          <a:xfrm>
            <a:off x="457200" y="457200"/>
            <a:ext cx="8229600" cy="6019800"/>
          </a:xfrm>
        </p:spPr>
        <p:txBody>
          <a:bodyPr>
            <a:normAutofit fontScale="68750" lnSpcReduction="20000"/>
          </a:bodyPr>
          <a:p>
            <a:endParaRPr dirty="0" lang="en-US" smtClean="0"/>
          </a:p>
          <a:p>
            <a:r>
              <a:rPr b="1" dirty="0" lang="en-US" smtClean="0"/>
              <a:t>High-quality ECG-gated images require that the cardiac cycles that are included have reasonably homogeneous beat lengths. </a:t>
            </a:r>
          </a:p>
          <a:p>
            <a:endParaRPr dirty="0" lang="en-US" smtClean="0"/>
          </a:p>
          <a:p>
            <a:r>
              <a:rPr dirty="0" lang="en-US" smtClean="0"/>
              <a:t>This usually is accomplished by </a:t>
            </a:r>
            <a:r>
              <a:rPr b="1" dirty="0" i="1" lang="en-US" smtClean="0"/>
              <a:t>beat-length windowing.</a:t>
            </a:r>
          </a:p>
          <a:p>
            <a:endParaRPr dirty="0" lang="en-US" smtClean="0"/>
          </a:p>
          <a:p>
            <a:r>
              <a:rPr dirty="0" lang="en-US" smtClean="0"/>
              <a:t>Typically, cycles with the beat length represented by the average heart rate of the patient, along with </a:t>
            </a:r>
            <a:r>
              <a:rPr b="1" dirty="0" lang="en-US" smtClean="0"/>
              <a:t>cycles fluctuating up to 10% to 15% around the average beat length, are allowed into the acquisition. </a:t>
            </a:r>
          </a:p>
          <a:p>
            <a:pPr>
              <a:buNone/>
            </a:pPr>
            <a:endParaRPr dirty="0" lang="en-US" smtClean="0"/>
          </a:p>
          <a:p>
            <a:r>
              <a:rPr b="1" dirty="0" lang="en-US" smtClean="0"/>
              <a:t>Cardiac cycles with cycle lengths above or below that limit are rejected. </a:t>
            </a:r>
            <a:endParaRPr dirty="0" lang="en-US" smtClean="0"/>
          </a:p>
          <a:p>
            <a:pPr>
              <a:buNone/>
            </a:pPr>
            <a:endParaRPr dirty="0" lang="en-US" smtClean="0"/>
          </a:p>
          <a:p>
            <a:r>
              <a:rPr dirty="0" lang="en-US" smtClean="0"/>
              <a:t>For example ,The short pre-PVC beat and the more prolonged post-PVC beat would not be allowed into the acquisition, which have distinctly different systolic and diastolic characteristics from those of the beats occurring during normal sinus rhythm.</a:t>
            </a:r>
          </a:p>
          <a:p>
            <a:endParaRPr dirty="0" lang="en-US"/>
          </a:p>
        </p:txBody>
      </p:sp>
    </p:spTree>
  </p:cSld>
  <p:clrMapOvr>
    <a:masterClrMapping/>
  </p:clrMapOvr>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24" name="Title 1"/>
          <p:cNvSpPr>
            <a:spLocks noGrp="1"/>
          </p:cNvSpPr>
          <p:nvPr>
            <p:ph type="title"/>
          </p:nvPr>
        </p:nvSpPr>
        <p:spPr>
          <a:xfrm>
            <a:off x="457200" y="0"/>
            <a:ext cx="8229600" cy="838200"/>
          </a:xfrm>
        </p:spPr>
        <p:txBody>
          <a:bodyPr>
            <a:noAutofit/>
          </a:bodyPr>
          <a:p>
            <a:r>
              <a:rPr b="1" dirty="0" sz="2600" lang="en-US" smtClean="0"/>
              <a:t>Gated SPECT Interpretation of Regional Wall Motion</a:t>
            </a:r>
            <a:endParaRPr dirty="0" sz="2600" lang="en-US"/>
          </a:p>
        </p:txBody>
      </p:sp>
      <p:sp>
        <p:nvSpPr>
          <p:cNvPr id="1048725" name="Content Placeholder 2"/>
          <p:cNvSpPr>
            <a:spLocks noGrp="1"/>
          </p:cNvSpPr>
          <p:nvPr>
            <p:ph idx="1"/>
          </p:nvPr>
        </p:nvSpPr>
        <p:spPr>
          <a:xfrm>
            <a:off x="381000" y="838200"/>
            <a:ext cx="8229600" cy="6019800"/>
          </a:xfrm>
        </p:spPr>
        <p:txBody>
          <a:bodyPr>
            <a:normAutofit fontScale="78571" lnSpcReduction="20000"/>
          </a:bodyPr>
          <a:p>
            <a:r>
              <a:rPr b="1" dirty="0" lang="en-US" smtClean="0"/>
              <a:t>Normal regional systolic function is depicted as brightening of the wall during systole</a:t>
            </a:r>
          </a:p>
          <a:p>
            <a:pPr>
              <a:buNone/>
            </a:pPr>
            <a:endParaRPr b="1" dirty="0" lang="en-US" smtClean="0"/>
          </a:p>
          <a:p>
            <a:r>
              <a:rPr b="1" dirty="0" lang="en-US" smtClean="0"/>
              <a:t>The wall appears to thicken, with apparent </a:t>
            </a:r>
            <a:r>
              <a:rPr b="1" dirty="0" lang="en-US" err="1" smtClean="0"/>
              <a:t>endocardial</a:t>
            </a:r>
            <a:r>
              <a:rPr b="1" dirty="0" lang="en-US" smtClean="0"/>
              <a:t> excursion. </a:t>
            </a:r>
          </a:p>
          <a:p>
            <a:endParaRPr dirty="0" lang="en-US" smtClean="0"/>
          </a:p>
          <a:p>
            <a:r>
              <a:rPr dirty="0" lang="en-US" smtClean="0"/>
              <a:t>Although </a:t>
            </a:r>
            <a:r>
              <a:rPr b="1" dirty="0" lang="en-US" smtClean="0"/>
              <a:t>tracer concentration </a:t>
            </a:r>
            <a:r>
              <a:rPr dirty="0" lang="en-US" smtClean="0"/>
              <a:t>within the myocardium is </a:t>
            </a:r>
            <a:r>
              <a:rPr b="1" dirty="0" lang="en-US" smtClean="0"/>
              <a:t>constant </a:t>
            </a:r>
            <a:r>
              <a:rPr dirty="0" lang="en-US" smtClean="0"/>
              <a:t>during a gated SPECT image acquisition, the </a:t>
            </a:r>
            <a:r>
              <a:rPr b="1" dirty="0" lang="en-US" smtClean="0"/>
              <a:t>recovery of counts </a:t>
            </a:r>
            <a:r>
              <a:rPr dirty="0" lang="en-US" smtClean="0"/>
              <a:t>(and thus the brightness of the object being imaged) is related to </a:t>
            </a:r>
            <a:r>
              <a:rPr b="1" dirty="0" lang="en-US" smtClean="0"/>
              <a:t>wall thickness</a:t>
            </a:r>
            <a:r>
              <a:rPr dirty="0" lang="en-US" smtClean="0"/>
              <a:t>. </a:t>
            </a:r>
          </a:p>
          <a:p>
            <a:endParaRPr dirty="0" lang="en-US" smtClean="0"/>
          </a:p>
          <a:p>
            <a:r>
              <a:rPr dirty="0" lang="en-US" smtClean="0"/>
              <a:t>Thus, during systolic wall thickening</a:t>
            </a:r>
          </a:p>
          <a:p>
            <a:pPr lvl="1"/>
            <a:r>
              <a:rPr dirty="0" lang="en-US" smtClean="0"/>
              <a:t>appears that the </a:t>
            </a:r>
            <a:r>
              <a:rPr b="1" dirty="0" lang="en-US" smtClean="0"/>
              <a:t>LV wall becomes brighter and thicker</a:t>
            </a:r>
            <a:r>
              <a:rPr dirty="0" lang="en-US" smtClean="0"/>
              <a:t>, even though the </a:t>
            </a:r>
            <a:r>
              <a:rPr b="1" dirty="0" lang="en-US" smtClean="0"/>
              <a:t>isotope concentration </a:t>
            </a:r>
            <a:r>
              <a:rPr dirty="0" lang="en-US" smtClean="0"/>
              <a:t>per gram of myocardial tissue is actually </a:t>
            </a:r>
            <a:r>
              <a:rPr b="1" dirty="0" lang="en-US" smtClean="0"/>
              <a:t>unchanged. </a:t>
            </a:r>
          </a:p>
          <a:p>
            <a:endParaRPr dirty="0" lang="en-US" smtClean="0"/>
          </a:p>
          <a:p>
            <a:r>
              <a:rPr dirty="0" lang="en-US" smtClean="0"/>
              <a:t>This principle forms the basis for gated SPECT imaging.</a:t>
            </a:r>
          </a:p>
          <a:p>
            <a:endParaRPr dirty="0" lang="en-US" smtClean="0"/>
          </a:p>
        </p:txBody>
      </p:sp>
    </p:spTree>
  </p:cSld>
  <p:clrMapOvr>
    <a:masterClrMapping/>
  </p:clrMapOvr>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29" name="Content Placeholder 2"/>
          <p:cNvSpPr>
            <a:spLocks noGrp="1"/>
          </p:cNvSpPr>
          <p:nvPr>
            <p:ph idx="1"/>
          </p:nvPr>
        </p:nvSpPr>
        <p:spPr>
          <a:xfrm>
            <a:off x="457200" y="304800"/>
            <a:ext cx="8229600" cy="6172200"/>
          </a:xfrm>
        </p:spPr>
        <p:txBody>
          <a:bodyPr>
            <a:normAutofit/>
          </a:bodyPr>
          <a:p>
            <a:pPr indent="-514350" marL="514350">
              <a:buFont typeface="+mj-lt"/>
              <a:buAutoNum type="arabicPeriod"/>
            </a:pPr>
            <a:r>
              <a:rPr b="1" dirty="0" i="1" lang="en-US" smtClean="0"/>
              <a:t>Normal-</a:t>
            </a:r>
            <a:r>
              <a:rPr dirty="0" lang="en-US" smtClean="0"/>
              <a:t>Regions that brighten normally have normal regional systolic performance.</a:t>
            </a:r>
          </a:p>
          <a:p>
            <a:pPr indent="-514350" marL="514350">
              <a:buFont typeface="+mj-lt"/>
              <a:buAutoNum type="arabicPeriod"/>
            </a:pPr>
            <a:r>
              <a:rPr b="1" dirty="0" i="1" lang="en-US" err="1" smtClean="0"/>
              <a:t>Hypokinetic</a:t>
            </a:r>
            <a:r>
              <a:rPr b="1" dirty="0" i="1" lang="en-US" smtClean="0"/>
              <a:t>- </a:t>
            </a:r>
            <a:r>
              <a:rPr dirty="0" i="1" lang="en-US" smtClean="0"/>
              <a:t>regions</a:t>
            </a:r>
            <a:r>
              <a:rPr dirty="0" lang="en-US"/>
              <a:t> </a:t>
            </a:r>
            <a:r>
              <a:rPr dirty="0" lang="en-US" smtClean="0"/>
              <a:t>with diminished brightening</a:t>
            </a:r>
            <a:r>
              <a:rPr dirty="0" i="1" lang="en-US" smtClean="0"/>
              <a:t> </a:t>
            </a:r>
          </a:p>
          <a:p>
            <a:pPr indent="-514350" marL="514350">
              <a:buFont typeface="+mj-lt"/>
              <a:buAutoNum type="arabicPeriod"/>
            </a:pPr>
            <a:r>
              <a:rPr b="1" dirty="0" i="1" lang="en-US" smtClean="0"/>
              <a:t>Severely hypokinetic-</a:t>
            </a:r>
            <a:r>
              <a:rPr dirty="0" i="1" lang="en-US" smtClean="0"/>
              <a:t> </a:t>
            </a:r>
            <a:r>
              <a:rPr dirty="0" i="1" lang="en-US"/>
              <a:t>Regions </a:t>
            </a:r>
            <a:r>
              <a:rPr dirty="0" i="1" lang="en-US" smtClean="0"/>
              <a:t>with </a:t>
            </a:r>
            <a:r>
              <a:rPr dirty="0" lang="en-US" smtClean="0"/>
              <a:t>slight brightening</a:t>
            </a:r>
            <a:r>
              <a:rPr b="1" dirty="0" lang="en-US" smtClean="0"/>
              <a:t> </a:t>
            </a:r>
            <a:endParaRPr b="1" dirty="0" lang="en-US"/>
          </a:p>
          <a:p>
            <a:pPr indent="-514350" marL="514350">
              <a:buFont typeface="+mj-lt"/>
              <a:buAutoNum type="arabicPeriod"/>
            </a:pPr>
            <a:r>
              <a:rPr b="1" dirty="0" i="1" lang="en-US" err="1" smtClean="0"/>
              <a:t>Akinetic</a:t>
            </a:r>
            <a:r>
              <a:rPr b="1" dirty="0" i="1" lang="en-US" smtClean="0"/>
              <a:t>- </a:t>
            </a:r>
            <a:r>
              <a:rPr dirty="0" i="1" lang="en-US" smtClean="0"/>
              <a:t>regions with no apparent brightening</a:t>
            </a:r>
          </a:p>
          <a:p>
            <a:pPr indent="-514350" marL="514350">
              <a:buFont typeface="+mj-lt"/>
              <a:buAutoNum type="arabicPeriod"/>
            </a:pPr>
            <a:endParaRPr dirty="0" lang="en-US"/>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06" name="Title 1"/>
          <p:cNvSpPr>
            <a:spLocks noGrp="1"/>
          </p:cNvSpPr>
          <p:nvPr>
            <p:ph type="title"/>
          </p:nvPr>
        </p:nvSpPr>
        <p:spPr>
          <a:xfrm>
            <a:off x="457200" y="274638"/>
            <a:ext cx="8229600" cy="563562"/>
          </a:xfrm>
        </p:spPr>
        <p:txBody>
          <a:bodyPr>
            <a:normAutofit fontScale="90000"/>
          </a:bodyPr>
          <a:p>
            <a:r>
              <a:rPr b="1" dirty="0" lang="en-US" smtClean="0">
                <a:solidFill>
                  <a:schemeClr val="tx2">
                    <a:lumMod val="60000"/>
                    <a:lumOff val="40000"/>
                  </a:schemeClr>
                </a:solidFill>
              </a:rPr>
              <a:t>SPECT Image Display</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607" name="Content Placeholder 2"/>
          <p:cNvSpPr>
            <a:spLocks noGrp="1"/>
          </p:cNvSpPr>
          <p:nvPr>
            <p:ph idx="1"/>
          </p:nvPr>
        </p:nvSpPr>
        <p:spPr>
          <a:xfrm>
            <a:off x="457200" y="609600"/>
            <a:ext cx="8229600" cy="5943600"/>
          </a:xfrm>
        </p:spPr>
        <p:txBody>
          <a:bodyPr>
            <a:normAutofit/>
          </a:bodyPr>
          <a:p>
            <a:r>
              <a:rPr dirty="0" sz="4000" lang="en-US" smtClean="0"/>
              <a:t>standardized tomographic images in three standard planes</a:t>
            </a:r>
          </a:p>
          <a:p>
            <a:pPr indent="-514350" lvl="2" marL="1314450">
              <a:buFont typeface="+mj-lt"/>
              <a:buAutoNum type="arabicPeriod"/>
            </a:pPr>
            <a:r>
              <a:rPr b="1" dirty="0" sz="3200" i="1" lang="en-US" smtClean="0"/>
              <a:t>Short-axis tomograms</a:t>
            </a:r>
          </a:p>
          <a:p>
            <a:pPr indent="-514350" lvl="2" marL="1314450">
              <a:buFont typeface="+mj-lt"/>
              <a:buAutoNum type="arabicPeriod"/>
            </a:pPr>
            <a:r>
              <a:rPr b="1" dirty="0" sz="3200" i="1" lang="en-US" smtClean="0"/>
              <a:t>vertical long-axis tomograms</a:t>
            </a:r>
          </a:p>
          <a:p>
            <a:pPr indent="-514350" lvl="2" marL="1314450">
              <a:buFont typeface="+mj-lt"/>
              <a:buAutoNum type="arabicPeriod"/>
            </a:pPr>
            <a:r>
              <a:rPr b="1" dirty="0" sz="3200" i="1" lang="en-US" smtClean="0"/>
              <a:t>horizontal long-axis tomograms </a:t>
            </a:r>
          </a:p>
        </p:txBody>
      </p:sp>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pic>
        <p:nvPicPr>
          <p:cNvPr id="209717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1507409"/>
            <a:ext cx="9169039" cy="4969591"/>
          </a:xfrm>
          <a:prstGeom prst="rect"/>
          <a:noFill/>
          <a:ln w="9525">
            <a:noFill/>
            <a:miter lim="800000"/>
            <a:headEnd/>
            <a:tailEnd/>
          </a:ln>
          <a:effectLst/>
        </p:spPr>
      </p:pic>
      <p:sp>
        <p:nvSpPr>
          <p:cNvPr id="1048730" name="TextBox 1"/>
          <p:cNvSpPr txBox="1"/>
          <p:nvPr/>
        </p:nvSpPr>
        <p:spPr>
          <a:xfrm>
            <a:off x="609600" y="533400"/>
            <a:ext cx="7924800" cy="523220"/>
          </a:xfrm>
          <a:prstGeom prst="rect"/>
          <a:noFill/>
        </p:spPr>
        <p:txBody>
          <a:bodyPr rtlCol="0" wrap="square">
            <a:spAutoFit/>
          </a:bodyPr>
          <a:p>
            <a:pPr algn="ctr"/>
            <a:r>
              <a:rPr b="1" dirty="0" sz="2800" lang="en-US" err="1" smtClean="0"/>
              <a:t>Hypokinesia</a:t>
            </a:r>
            <a:r>
              <a:rPr b="1" dirty="0" sz="2800" lang="en-US" smtClean="0"/>
              <a:t> </a:t>
            </a:r>
            <a:r>
              <a:rPr b="1" dirty="0" sz="2800" lang="en-US" err="1" smtClean="0"/>
              <a:t>vs</a:t>
            </a:r>
            <a:r>
              <a:rPr b="1" dirty="0" sz="2800" lang="en-US" smtClean="0"/>
              <a:t> </a:t>
            </a:r>
            <a:r>
              <a:rPr b="1" dirty="0" sz="2800" lang="en-US" err="1" smtClean="0"/>
              <a:t>akinsia</a:t>
            </a:r>
            <a:endParaRPr b="1" dirty="0" sz="2800" lang="en-US"/>
          </a:p>
        </p:txBody>
      </p:sp>
    </p:spTree>
  </p:cSld>
  <p:clrMapOvr>
    <a:masterClrMapping/>
  </p:clrMapOvr>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31" name="Title 1"/>
          <p:cNvSpPr>
            <a:spLocks noGrp="1"/>
          </p:cNvSpPr>
          <p:nvPr>
            <p:ph type="title"/>
          </p:nvPr>
        </p:nvSpPr>
        <p:spPr>
          <a:xfrm>
            <a:off x="457200" y="0"/>
            <a:ext cx="8229600" cy="715962"/>
          </a:xfrm>
        </p:spPr>
        <p:txBody>
          <a:bodyPr>
            <a:normAutofit fontScale="90000"/>
          </a:bodyPr>
          <a:p>
            <a:r>
              <a:rPr b="1" dirty="0" sz="3000" lang="en-US" smtClean="0">
                <a:solidFill>
                  <a:schemeClr val="tx2">
                    <a:lumMod val="60000"/>
                    <a:lumOff val="40000"/>
                  </a:schemeClr>
                </a:solidFill>
              </a:rPr>
              <a:t>Gated SPECT Assessment of Global Left Ventricular Function</a:t>
            </a:r>
            <a:endParaRPr dirty="0" sz="3000" lang="en-US">
              <a:solidFill>
                <a:schemeClr val="tx2">
                  <a:lumMod val="60000"/>
                  <a:lumOff val="40000"/>
                </a:schemeClr>
              </a:solidFill>
            </a:endParaRPr>
          </a:p>
        </p:txBody>
      </p:sp>
      <p:sp>
        <p:nvSpPr>
          <p:cNvPr id="1048732" name="Content Placeholder 2"/>
          <p:cNvSpPr>
            <a:spLocks noGrp="1"/>
          </p:cNvSpPr>
          <p:nvPr>
            <p:ph idx="1"/>
          </p:nvPr>
        </p:nvSpPr>
        <p:spPr>
          <a:xfrm>
            <a:off x="457200" y="990600"/>
            <a:ext cx="8229600" cy="5486400"/>
          </a:xfrm>
        </p:spPr>
        <p:txBody>
          <a:bodyPr>
            <a:normAutofit fontScale="65625" lnSpcReduction="20000"/>
          </a:bodyPr>
          <a:p>
            <a:pPr>
              <a:buNone/>
            </a:pPr>
            <a:endParaRPr b="1" dirty="0" lang="en-US" smtClean="0"/>
          </a:p>
          <a:p>
            <a:r>
              <a:rPr dirty="0" lang="en-US" smtClean="0"/>
              <a:t>All contemporary camera-computer systems have software capable of quantifying global LV function and computing the EF. </a:t>
            </a:r>
          </a:p>
          <a:p>
            <a:endParaRPr dirty="0" lang="en-US" smtClean="0"/>
          </a:p>
          <a:p>
            <a:r>
              <a:rPr dirty="0" lang="en-US" smtClean="0"/>
              <a:t>These computer-based methodologies are fully automated and thus highly reproducible. </a:t>
            </a:r>
          </a:p>
          <a:p>
            <a:endParaRPr dirty="0" lang="en-US" smtClean="0"/>
          </a:p>
          <a:p>
            <a:r>
              <a:rPr dirty="0" lang="en-US" smtClean="0"/>
              <a:t>The most common method involves automated interrogation of the apparent </a:t>
            </a:r>
            <a:r>
              <a:rPr dirty="0" lang="en-US" err="1" smtClean="0"/>
              <a:t>epicardial</a:t>
            </a:r>
            <a:r>
              <a:rPr dirty="0" lang="en-US" smtClean="0"/>
              <a:t> and </a:t>
            </a:r>
            <a:r>
              <a:rPr dirty="0" lang="en-US" err="1" smtClean="0"/>
              <a:t>endocardial</a:t>
            </a:r>
            <a:r>
              <a:rPr dirty="0" lang="en-US" smtClean="0"/>
              <a:t> borders of all the tomograms in all three orthogonal planes </a:t>
            </a:r>
          </a:p>
          <a:p>
            <a:endParaRPr b="1" dirty="0" lang="en-US" smtClean="0"/>
          </a:p>
          <a:p>
            <a:r>
              <a:rPr b="1" dirty="0" lang="en-US" smtClean="0"/>
              <a:t>These multiple </a:t>
            </a:r>
            <a:r>
              <a:rPr dirty="0" lang="en-US" smtClean="0"/>
              <a:t>two-dimensional contours are then reconstructed to create a surface-rendered three-dimensional display representing global LV function across the average cardiac cycle</a:t>
            </a:r>
          </a:p>
          <a:p>
            <a:endParaRPr dirty="0" lang="en-US" smtClean="0"/>
          </a:p>
          <a:p>
            <a:r>
              <a:rPr dirty="0" lang="en-US" smtClean="0"/>
              <a:t>The three-dimensional display is accompanied by automated calculation of EF and LV volumes.</a:t>
            </a:r>
            <a:endParaRPr dirty="0" lang="en-US"/>
          </a:p>
        </p:txBody>
      </p:sp>
    </p:spTree>
  </p:cSld>
  <p:clrMapOvr>
    <a:masterClrMapping/>
  </p:clrMapOvr>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pic>
        <p:nvPicPr>
          <p:cNvPr id="209717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685800" y="68628"/>
            <a:ext cx="8110485" cy="6685671"/>
          </a:xfrm>
          <a:prstGeom prst="rect"/>
          <a:noFill/>
          <a:ln w="9525">
            <a:noFill/>
            <a:miter lim="800000"/>
            <a:headEnd/>
            <a:tailEnd/>
          </a:ln>
          <a:effectLst/>
        </p:spPr>
      </p:pic>
    </p:spTree>
  </p:cSld>
  <p:clrMapOvr>
    <a:masterClrMapping/>
  </p:clrMapOvr>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pic>
        <p:nvPicPr>
          <p:cNvPr id="209717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5849" y="76200"/>
            <a:ext cx="9133821" cy="4191000"/>
          </a:xfrm>
          <a:prstGeom prst="rect"/>
          <a:noFill/>
          <a:ln w="9525">
            <a:noFill/>
            <a:miter lim="800000"/>
            <a:headEnd/>
            <a:tailEnd/>
          </a:ln>
          <a:effectLst/>
        </p:spPr>
      </p:pic>
      <p:sp>
        <p:nvSpPr>
          <p:cNvPr id="1048733" name="TextBox 1"/>
          <p:cNvSpPr txBox="1"/>
          <p:nvPr/>
        </p:nvSpPr>
        <p:spPr>
          <a:xfrm>
            <a:off x="0" y="4397276"/>
            <a:ext cx="9144000" cy="1539240"/>
          </a:xfrm>
          <a:prstGeom prst="rect"/>
          <a:noFill/>
        </p:spPr>
        <p:txBody>
          <a:bodyPr rtlCol="0" wrap="square">
            <a:spAutoFit/>
          </a:bodyPr>
          <a:p>
            <a:r>
              <a:rPr b="1" dirty="0" sz="1600" lang="en-US"/>
              <a:t>FIGURE 16.15 </a:t>
            </a:r>
            <a:r>
              <a:rPr dirty="0" sz="1600" lang="en-US" smtClean="0"/>
              <a:t>From </a:t>
            </a:r>
            <a:r>
              <a:rPr dirty="0" sz="1600" lang="en-US"/>
              <a:t>the contours that are created from all the two-dimensional tomograms, a three-dimensional surface-rendered image of the left ventricle can be created and displayed in multiple orientations, here frozen at end diastole (</a:t>
            </a:r>
            <a:r>
              <a:rPr dirty="0" sz="1600" i="1" lang="en-US"/>
              <a:t>left</a:t>
            </a:r>
            <a:r>
              <a:rPr dirty="0" sz="1600" lang="en-US"/>
              <a:t>) and end systole (</a:t>
            </a:r>
            <a:r>
              <a:rPr dirty="0" sz="1600" i="1" lang="en-US"/>
              <a:t>right</a:t>
            </a:r>
            <a:r>
              <a:rPr dirty="0" sz="1600" lang="en-US"/>
              <a:t>). The </a:t>
            </a:r>
            <a:r>
              <a:rPr b="1" dirty="0" sz="1600" i="1" lang="en-US"/>
              <a:t>green </a:t>
            </a:r>
            <a:r>
              <a:rPr b="1" dirty="0" sz="1600" lang="en-US"/>
              <a:t>“mesh” represents the </a:t>
            </a:r>
            <a:r>
              <a:rPr b="1" dirty="0" sz="1600" lang="en-US" err="1"/>
              <a:t>epicardium</a:t>
            </a:r>
            <a:r>
              <a:rPr b="1" dirty="0" sz="1600" lang="en-US"/>
              <a:t>, and the </a:t>
            </a:r>
            <a:r>
              <a:rPr b="1" dirty="0" sz="1600" i="1" lang="en-US"/>
              <a:t>gray </a:t>
            </a:r>
            <a:r>
              <a:rPr b="1" dirty="0" sz="1600" lang="en-US"/>
              <a:t>surface represents the endocardium</a:t>
            </a:r>
            <a:r>
              <a:rPr dirty="0" sz="1600" lang="en-US"/>
              <a:t>. Ejection fraction (EF) is quantified from the volume change. During image interpretation, gated SPECT images are displayed in the cine format as an endless loop movie, rather than as the still frames depicted here.</a:t>
            </a:r>
          </a:p>
        </p:txBody>
      </p:sp>
    </p:spTree>
  </p:cSld>
  <p:clrMapOvr>
    <a:masterClrMapping/>
  </p:clrMapOvr>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34" name="Content Placeholder 2"/>
          <p:cNvSpPr>
            <a:spLocks noGrp="1"/>
          </p:cNvSpPr>
          <p:nvPr>
            <p:ph idx="1"/>
          </p:nvPr>
        </p:nvSpPr>
        <p:spPr>
          <a:xfrm>
            <a:off x="457200" y="152400"/>
            <a:ext cx="8229600" cy="6324600"/>
          </a:xfrm>
        </p:spPr>
        <p:txBody>
          <a:bodyPr>
            <a:normAutofit fontScale="75000" lnSpcReduction="20000"/>
          </a:bodyPr>
          <a:p>
            <a:r>
              <a:rPr dirty="0" lang="en-US" smtClean="0"/>
              <a:t>EF measurements from automated analysis of ECG-gated SPECT MPI have been extensively validated.</a:t>
            </a:r>
          </a:p>
          <a:p>
            <a:endParaRPr b="1" dirty="0" lang="en-US" smtClean="0"/>
          </a:p>
          <a:p>
            <a:r>
              <a:rPr b="1" dirty="0" lang="en-US" smtClean="0"/>
              <a:t>Across a wide range of LV function, and even in the setting of severe perfusion </a:t>
            </a:r>
            <a:r>
              <a:rPr dirty="0" lang="en-US" smtClean="0"/>
              <a:t>defects, ECG-gated SPECT imaging provides robust, reproducible estimates of LVEF.</a:t>
            </a:r>
          </a:p>
          <a:p>
            <a:pPr indent="0" marL="0">
              <a:buNone/>
            </a:pPr>
            <a:endParaRPr dirty="0" lang="en-US" smtClean="0"/>
          </a:p>
          <a:p>
            <a:r>
              <a:rPr dirty="0" lang="en-US" smtClean="0"/>
              <a:t>The addition of LV function data to the perfusion information provides incremental and independent prognostic information.</a:t>
            </a:r>
          </a:p>
          <a:p>
            <a:endParaRPr dirty="0" lang="en-US" smtClean="0"/>
          </a:p>
          <a:p>
            <a:r>
              <a:rPr b="1" dirty="0" lang="en-US" smtClean="0"/>
              <a:t>Gated SPECT imaging also has been an important advance in helping to differentiate attenuation artifacts from infarct, because regions with persistent low counts that show normal motion and thickening represent soft tissue artifacts rather than scar </a:t>
            </a:r>
          </a:p>
          <a:p>
            <a:pPr>
              <a:buNone/>
            </a:pPr>
            <a:endParaRPr b="1" dirty="0" lang="en-US" smtClean="0"/>
          </a:p>
          <a:p>
            <a:r>
              <a:rPr b="1" dirty="0" lang="en-US" smtClean="0"/>
              <a:t>Thus, gated SPECT has improved the specificity of perfusion imaging for ruling </a:t>
            </a:r>
            <a:r>
              <a:rPr dirty="0" lang="en-US" smtClean="0"/>
              <a:t>out CAD, particularly in women.</a:t>
            </a:r>
            <a:endParaRPr dirty="0" lang="en-US"/>
          </a:p>
        </p:txBody>
      </p:sp>
    </p:spTree>
  </p:cSld>
  <p:clrMapOvr>
    <a:masterClrMapping/>
  </p:clrMapOvr>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35" name="Title 1"/>
          <p:cNvSpPr>
            <a:spLocks noGrp="1"/>
          </p:cNvSpPr>
          <p:nvPr>
            <p:ph type="title"/>
          </p:nvPr>
        </p:nvSpPr>
        <p:spPr>
          <a:xfrm>
            <a:off x="457200" y="188640"/>
            <a:ext cx="8229600" cy="715962"/>
          </a:xfrm>
        </p:spPr>
        <p:txBody>
          <a:bodyPr>
            <a:normAutofit fontScale="90000"/>
          </a:bodyPr>
          <a:p>
            <a:r>
              <a:rPr b="1" dirty="0" lang="en-US" smtClean="0">
                <a:solidFill>
                  <a:schemeClr val="tx2">
                    <a:lumMod val="60000"/>
                    <a:lumOff val="40000"/>
                  </a:schemeClr>
                </a:solidFill>
              </a:rPr>
              <a:t>Positron Emission Tomography</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36" name="Content Placeholder 2"/>
          <p:cNvSpPr>
            <a:spLocks noGrp="1"/>
          </p:cNvSpPr>
          <p:nvPr>
            <p:ph idx="1"/>
          </p:nvPr>
        </p:nvSpPr>
        <p:spPr>
          <a:xfrm>
            <a:off x="457200" y="609600"/>
            <a:ext cx="8229600" cy="6248400"/>
          </a:xfrm>
        </p:spPr>
        <p:txBody>
          <a:bodyPr>
            <a:noAutofit/>
          </a:bodyPr>
          <a:p>
            <a:r>
              <a:rPr dirty="0" sz="2000" lang="en-US" smtClean="0"/>
              <a:t>measurement of myocardial perfusion and metabolism can be obtained with PET in </a:t>
            </a:r>
            <a:r>
              <a:rPr b="1" dirty="0" sz="2000" lang="en-US" smtClean="0"/>
              <a:t>absolute quantitative terms</a:t>
            </a:r>
            <a:r>
              <a:rPr dirty="0" sz="2000" lang="en-US" smtClean="0"/>
              <a:t>, a potential advantage compared with SPECT imaging. </a:t>
            </a:r>
          </a:p>
          <a:p>
            <a:endParaRPr dirty="0" sz="2000" lang="en-US" smtClean="0"/>
          </a:p>
          <a:p>
            <a:r>
              <a:rPr dirty="0" sz="2000" lang="en-US" smtClean="0"/>
              <a:t>The radiotracers used in PET are labeled with positron-emitting isotopes that have chemical and physical properties identical to those of </a:t>
            </a:r>
            <a:r>
              <a:rPr b="1" dirty="0" sz="2000" lang="en-US" smtClean="0"/>
              <a:t>naturally occurring elements, such as carbon, oxygen, nitrogen, and fluorine. </a:t>
            </a:r>
          </a:p>
          <a:p>
            <a:pPr indent="0" marL="0">
              <a:buNone/>
            </a:pPr>
            <a:endParaRPr dirty="0" sz="2000" lang="en-US" smtClean="0"/>
          </a:p>
          <a:p>
            <a:r>
              <a:rPr b="1" dirty="0" sz="2000" lang="en-US" smtClean="0"/>
              <a:t>Although most positron-emitting radiotracers are cyclotron produced with short half-lives</a:t>
            </a:r>
          </a:p>
          <a:p>
            <a:endParaRPr dirty="0" sz="2000" lang="en-US" smtClean="0"/>
          </a:p>
          <a:p>
            <a:r>
              <a:rPr b="1" dirty="0" sz="2000" lang="en-US" smtClean="0"/>
              <a:t>Clinically available cardiac PET radiotracers fall within two broad categories: </a:t>
            </a:r>
          </a:p>
          <a:p>
            <a:pPr lvl="1"/>
            <a:r>
              <a:rPr b="1" dirty="0" sz="2400" lang="en-US" smtClean="0"/>
              <a:t>evaluate myocardial perfusion </a:t>
            </a:r>
          </a:p>
          <a:p>
            <a:pPr lvl="1"/>
            <a:r>
              <a:rPr b="1" dirty="0" sz="2400" lang="en-US" smtClean="0"/>
              <a:t>myocardial metabolism.</a:t>
            </a:r>
          </a:p>
        </p:txBody>
      </p:sp>
    </p:spTree>
  </p:cSld>
  <p:clrMapOvr>
    <a:masterClrMapping/>
  </p:clrMapOvr>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pic>
        <p:nvPicPr>
          <p:cNvPr id="2097175" name="Picture 2"/>
          <p:cNvPicPr>
            <a:picLocks noChangeAspect="1" noChangeArrowheads="1"/>
          </p:cNvPicPr>
          <p:nvPr/>
        </p:nvPicPr>
        <p:blipFill>
          <a:blip xmlns:r="http://schemas.openxmlformats.org/officeDocument/2006/relationships" r:embed="rId1"/>
          <a:srcRect/>
          <a:stretch>
            <a:fillRect/>
          </a:stretch>
        </p:blipFill>
        <p:spPr bwMode="auto">
          <a:xfrm>
            <a:off x="1" y="1300163"/>
            <a:ext cx="9144000" cy="4257675"/>
          </a:xfrm>
          <a:prstGeom prst="rect"/>
          <a:noFill/>
          <a:ln>
            <a:noFill/>
          </a:ln>
          <a:effectLst/>
        </p:spPr>
      </p:pic>
    </p:spTree>
  </p:cSld>
  <p:clrMapOvr>
    <a:masterClrMapping/>
  </p:clrMapOvr>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37" name="Title 1"/>
          <p:cNvSpPr>
            <a:spLocks noGrp="1"/>
          </p:cNvSpPr>
          <p:nvPr>
            <p:ph type="title"/>
          </p:nvPr>
        </p:nvSpPr>
        <p:spPr>
          <a:xfrm>
            <a:off x="457200" y="274638"/>
            <a:ext cx="8229600" cy="639762"/>
          </a:xfrm>
        </p:spPr>
        <p:txBody>
          <a:bodyPr>
            <a:normAutofit fontScale="90000"/>
          </a:bodyPr>
          <a:p>
            <a:r>
              <a:rPr b="1" dirty="0" lang="en-US" smtClean="0"/>
              <a:t>Image Acquisition.</a:t>
            </a:r>
            <a:br>
              <a:rPr b="1" dirty="0" lang="en-US" smtClean="0"/>
            </a:br>
            <a:endParaRPr dirty="0" lang="en-US"/>
          </a:p>
        </p:txBody>
      </p:sp>
      <p:sp>
        <p:nvSpPr>
          <p:cNvPr id="1048738" name="Content Placeholder 2"/>
          <p:cNvSpPr>
            <a:spLocks noGrp="1"/>
          </p:cNvSpPr>
          <p:nvPr>
            <p:ph idx="1"/>
          </p:nvPr>
        </p:nvSpPr>
        <p:spPr>
          <a:xfrm>
            <a:off x="457200" y="533400"/>
            <a:ext cx="8229600" cy="6324600"/>
          </a:xfrm>
        </p:spPr>
        <p:txBody>
          <a:bodyPr>
            <a:noAutofit/>
          </a:bodyPr>
          <a:p>
            <a:r>
              <a:rPr dirty="0" sz="2000" lang="en-US" smtClean="0"/>
              <a:t>The process by which a positron-emitting radionuclide attempts to stabilize over time is termed </a:t>
            </a:r>
            <a:r>
              <a:rPr b="1" dirty="0" sz="2000" i="1" lang="en-US" smtClean="0"/>
              <a:t>beta decay</a:t>
            </a:r>
            <a:r>
              <a:rPr dirty="0" sz="2000" i="1" lang="en-US" smtClean="0"/>
              <a:t>, </a:t>
            </a:r>
            <a:r>
              <a:rPr dirty="0" sz="2000" lang="en-US" smtClean="0"/>
              <a:t>which occurs when the nucleus of an atom emits a positron.</a:t>
            </a:r>
          </a:p>
          <a:p>
            <a:pPr>
              <a:buNone/>
            </a:pPr>
            <a:endParaRPr b="1" dirty="0" sz="2000" lang="en-US" smtClean="0"/>
          </a:p>
          <a:p>
            <a:r>
              <a:rPr b="1" dirty="0" sz="2000" lang="en-US" smtClean="0"/>
              <a:t>After a high-energy positron is emitted from a nucleus </a:t>
            </a:r>
            <a:r>
              <a:rPr dirty="0" sz="2000" lang="en-US" smtClean="0"/>
              <a:t>ultimately collides with an electron. </a:t>
            </a:r>
          </a:p>
          <a:p>
            <a:pPr>
              <a:buNone/>
            </a:pPr>
            <a:endParaRPr dirty="0" sz="2000" lang="en-US" smtClean="0"/>
          </a:p>
          <a:p>
            <a:r>
              <a:rPr b="1" dirty="0" sz="2000" lang="en-US" smtClean="0"/>
              <a:t>This collision results in complete annihilation, with conversion to energy in the form of electromagnetic radiation composed of two high-energy gamma rays, each with 511-keV energy. </a:t>
            </a:r>
          </a:p>
          <a:p>
            <a:endParaRPr dirty="0" sz="2000" lang="en-US" smtClean="0"/>
          </a:p>
          <a:p>
            <a:r>
              <a:rPr b="1" dirty="0" sz="2000" lang="en-US" smtClean="0"/>
              <a:t>gamma rays</a:t>
            </a:r>
            <a:r>
              <a:rPr dirty="0" sz="2000" lang="en-US" smtClean="0"/>
              <a:t> travel in perfectly opposite directions (180 degrees from each other). PET detectors can be programmed to register only events with temporal coincidence of photons that strike at directly opposing detectors. </a:t>
            </a:r>
          </a:p>
          <a:p>
            <a:endParaRPr dirty="0" sz="2000" lang="en-US" smtClean="0"/>
          </a:p>
          <a:p>
            <a:r>
              <a:rPr dirty="0" sz="2000" lang="en-US" smtClean="0"/>
              <a:t>the coincidence detection with PET provides </a:t>
            </a:r>
            <a:r>
              <a:rPr b="1" dirty="0" sz="2000" lang="en-US" smtClean="0"/>
              <a:t>“intrinsic” collimation </a:t>
            </a:r>
            <a:r>
              <a:rPr dirty="0" sz="2000" lang="en-US" smtClean="0"/>
              <a:t>and improves the sensitivity of the camera.</a:t>
            </a:r>
            <a:endParaRPr dirty="0" sz="2000" lang="en-US"/>
          </a:p>
        </p:txBody>
      </p:sp>
    </p:spTree>
  </p:cSld>
  <p:clrMapOvr>
    <a:masterClrMapping/>
  </p:clrMapOvr>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pic>
        <p:nvPicPr>
          <p:cNvPr id="209717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2400" y="228599"/>
            <a:ext cx="8918752" cy="6449635"/>
          </a:xfrm>
          <a:prstGeom prst="rect"/>
          <a:noFill/>
          <a:ln w="9525">
            <a:noFill/>
            <a:miter lim="800000"/>
            <a:headEnd/>
            <a:tailEnd/>
          </a:ln>
          <a:effectLst/>
        </p:spPr>
      </p:pic>
    </p:spTree>
  </p:cSld>
  <p:clrMapOvr>
    <a:masterClrMapping/>
  </p:clrMapOvr>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39" name="Title 1"/>
          <p:cNvSpPr>
            <a:spLocks noGrp="1"/>
          </p:cNvSpPr>
          <p:nvPr>
            <p:ph type="title"/>
          </p:nvPr>
        </p:nvSpPr>
        <p:spPr>
          <a:xfrm>
            <a:off x="457200" y="274638"/>
            <a:ext cx="8229600" cy="792162"/>
          </a:xfrm>
        </p:spPr>
        <p:txBody>
          <a:bodyPr>
            <a:normAutofit fontScale="90000"/>
          </a:bodyPr>
          <a:p>
            <a:r>
              <a:rPr b="1" dirty="0" lang="en-US" smtClean="0"/>
              <a:t>Image Analysis.</a:t>
            </a:r>
            <a:br>
              <a:rPr b="1" dirty="0" lang="en-US" smtClean="0"/>
            </a:br>
            <a:endParaRPr dirty="0" lang="en-US"/>
          </a:p>
        </p:txBody>
      </p:sp>
      <p:sp>
        <p:nvSpPr>
          <p:cNvPr id="1048740" name="Content Placeholder 2"/>
          <p:cNvSpPr>
            <a:spLocks noGrp="1"/>
          </p:cNvSpPr>
          <p:nvPr>
            <p:ph idx="1"/>
          </p:nvPr>
        </p:nvSpPr>
        <p:spPr>
          <a:xfrm>
            <a:off x="457200" y="838200"/>
            <a:ext cx="8229600" cy="5287963"/>
          </a:xfrm>
        </p:spPr>
        <p:txBody>
          <a:bodyPr>
            <a:normAutofit fontScale="93750" lnSpcReduction="20000"/>
          </a:bodyPr>
          <a:p>
            <a:r>
              <a:rPr dirty="0" lang="en-US" smtClean="0"/>
              <a:t>Emission data are displayed as tomograms in the horizontal and vertical long-axis and short-axis views, as in SPECT display.</a:t>
            </a:r>
          </a:p>
          <a:p>
            <a:endParaRPr dirty="0" lang="en-US" smtClean="0"/>
          </a:p>
          <a:p>
            <a:r>
              <a:rPr dirty="0" lang="en-US" smtClean="0"/>
              <a:t>If the data are acquired in dynamic mode, with appropriate mathematical modeling, myocardial perfusion and metabolic data can be displayed in absolute terms: </a:t>
            </a:r>
          </a:p>
          <a:p>
            <a:endParaRPr dirty="0" lang="en-US" smtClean="0"/>
          </a:p>
          <a:p>
            <a:r>
              <a:rPr dirty="0" lang="en-US" smtClean="0"/>
              <a:t>in milliliters per gram per minute for blood flow</a:t>
            </a:r>
          </a:p>
          <a:p>
            <a:endParaRPr dirty="0" lang="en-US" smtClean="0"/>
          </a:p>
          <a:p>
            <a:r>
              <a:rPr dirty="0" lang="en-US" smtClean="0"/>
              <a:t>moles per gram per minute for metabolism</a:t>
            </a:r>
            <a:endParaRPr dirty="0" lang="en-US"/>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pic>
        <p:nvPicPr>
          <p:cNvPr id="209715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31955" y="2514600"/>
            <a:ext cx="9136626" cy="4201319"/>
          </a:xfrm>
          <a:prstGeom prst="rect"/>
          <a:noFill/>
          <a:ln w="9525">
            <a:noFill/>
            <a:miter lim="800000"/>
            <a:headEnd/>
            <a:tailEnd/>
          </a:ln>
          <a:effectLst/>
        </p:spPr>
      </p:pic>
      <p:sp>
        <p:nvSpPr>
          <p:cNvPr id="1048608" name="TextBox 4"/>
          <p:cNvSpPr txBox="1"/>
          <p:nvPr/>
        </p:nvSpPr>
        <p:spPr>
          <a:xfrm>
            <a:off x="457200" y="457200"/>
            <a:ext cx="8229599" cy="1424940"/>
          </a:xfrm>
          <a:prstGeom prst="rect"/>
          <a:noFill/>
        </p:spPr>
        <p:txBody>
          <a:bodyPr rtlCol="0" wrap="square">
            <a:spAutoFit/>
          </a:bodyPr>
          <a:p>
            <a:r>
              <a:rPr b="1" dirty="0" i="1" lang="en-US">
                <a:solidFill>
                  <a:srgbClr val="FF0000"/>
                </a:solidFill>
              </a:rPr>
              <a:t>Short-axis tomograms</a:t>
            </a:r>
            <a:r>
              <a:rPr dirty="0" i="1" lang="en-US">
                <a:solidFill>
                  <a:srgbClr val="FF0000"/>
                </a:solidFill>
              </a:rPr>
              <a:t>, </a:t>
            </a:r>
            <a:r>
              <a:rPr dirty="0" i="1" lang="en-US"/>
              <a:t>representing donut like slices of the heart cut perpendicular to the </a:t>
            </a:r>
            <a:r>
              <a:rPr dirty="0" lang="en-US"/>
              <a:t>long axis of the heart, are displayed beginning from the apex and moving toward the base. (similar to the short-axis view in two-dimensional echocardiography, </a:t>
            </a:r>
            <a:r>
              <a:rPr b="1" dirty="0" lang="en-US"/>
              <a:t>although it is shifted counterclockwise)</a:t>
            </a:r>
          </a:p>
          <a:p>
            <a:endParaRPr dirty="0" lang="en-US"/>
          </a:p>
        </p:txBody>
      </p:sp>
    </p:spTree>
  </p:cSld>
  <p:clrMapOvr>
    <a:masterClrMapping/>
  </p:clrMapOvr>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41" name="Title 1"/>
          <p:cNvSpPr>
            <a:spLocks noGrp="1"/>
          </p:cNvSpPr>
          <p:nvPr>
            <p:ph type="title"/>
          </p:nvPr>
        </p:nvSpPr>
        <p:spPr>
          <a:xfrm>
            <a:off x="457200" y="274638"/>
            <a:ext cx="8229600" cy="563562"/>
          </a:xfrm>
        </p:spPr>
        <p:txBody>
          <a:bodyPr>
            <a:normAutofit fontScale="90000"/>
          </a:bodyPr>
          <a:p>
            <a:r>
              <a:rPr b="1" dirty="0" lang="en-US" smtClean="0"/>
              <a:t>PET Perfusion Tracers</a:t>
            </a:r>
            <a:br>
              <a:rPr b="1" dirty="0" lang="en-US" smtClean="0"/>
            </a:br>
            <a:endParaRPr dirty="0" lang="en-US"/>
          </a:p>
        </p:txBody>
      </p:sp>
      <p:sp>
        <p:nvSpPr>
          <p:cNvPr id="1048742" name="Content Placeholder 2"/>
          <p:cNvSpPr>
            <a:spLocks noGrp="1"/>
          </p:cNvSpPr>
          <p:nvPr>
            <p:ph idx="1"/>
          </p:nvPr>
        </p:nvSpPr>
        <p:spPr>
          <a:xfrm>
            <a:off x="457200" y="609600"/>
            <a:ext cx="8229600" cy="6019800"/>
          </a:xfrm>
        </p:spPr>
        <p:txBody>
          <a:bodyPr>
            <a:normAutofit fontScale="96429" lnSpcReduction="10000"/>
          </a:bodyPr>
          <a:p>
            <a:r>
              <a:rPr b="1" dirty="0" lang="en-US" smtClean="0"/>
              <a:t>(1) freely diffusible tracers - </a:t>
            </a:r>
            <a:r>
              <a:rPr dirty="0" lang="en-US" smtClean="0"/>
              <a:t>which accumulate and wash out from myocardial tissue as a function of blood flow</a:t>
            </a:r>
            <a:r>
              <a:rPr dirty="0" lang="en-US"/>
              <a:t> </a:t>
            </a:r>
            <a:r>
              <a:rPr dirty="0" lang="en-US" smtClean="0"/>
              <a:t>– </a:t>
            </a:r>
            <a:r>
              <a:rPr b="1" dirty="0" lang="en-US" smtClean="0"/>
              <a:t>O15</a:t>
            </a:r>
            <a:r>
              <a:rPr dirty="0" lang="en-US" smtClean="0"/>
              <a:t> H2O.</a:t>
            </a:r>
          </a:p>
          <a:p>
            <a:pPr lvl="1"/>
            <a:r>
              <a:rPr dirty="0" lang="en-US"/>
              <a:t>makes it possible to repeat studies in rapid sequence. </a:t>
            </a:r>
            <a:endParaRPr dirty="0" lang="en-US" smtClean="0"/>
          </a:p>
          <a:p>
            <a:pPr lvl="1"/>
            <a:r>
              <a:rPr dirty="0" lang="en-US"/>
              <a:t>they do not depend on a metabolic trapping mechanism, which might change as a function of a changing metabolic environment</a:t>
            </a:r>
            <a:r>
              <a:rPr dirty="0" lang="en-US" smtClean="0"/>
              <a:t>.</a:t>
            </a:r>
          </a:p>
          <a:p>
            <a:endParaRPr dirty="0" lang="en-US" smtClean="0"/>
          </a:p>
          <a:p>
            <a:r>
              <a:rPr b="1" dirty="0" lang="en-US" smtClean="0"/>
              <a:t>(2) </a:t>
            </a:r>
            <a:r>
              <a:rPr b="1" dirty="0" lang="en-US" err="1" smtClean="0"/>
              <a:t>nondiffusible</a:t>
            </a:r>
            <a:r>
              <a:rPr b="1" dirty="0" lang="en-US" smtClean="0"/>
              <a:t> tracers - </a:t>
            </a:r>
            <a:r>
              <a:rPr dirty="0" lang="en-US" smtClean="0"/>
              <a:t>characterized by retention in myocardial tissue as a function of blood flow. </a:t>
            </a:r>
            <a:r>
              <a:rPr dirty="0" lang="en-US" err="1" smtClean="0"/>
              <a:t>eg</a:t>
            </a:r>
            <a:r>
              <a:rPr dirty="0" lang="en-US" smtClean="0"/>
              <a:t>.</a:t>
            </a:r>
            <a:r>
              <a:rPr b="1" dirty="0" lang="en-US"/>
              <a:t> 82Rb and 13N-ammonia </a:t>
            </a:r>
            <a:endParaRPr b="1" dirty="0" lang="en-US" smtClean="0"/>
          </a:p>
          <a:p>
            <a:pPr lvl="1"/>
            <a:r>
              <a:rPr dirty="0" lang="en-US"/>
              <a:t>easier to image, because the tracer is retained in myocardium for a reasonable length of time. </a:t>
            </a:r>
          </a:p>
          <a:p>
            <a:pPr lvl="1"/>
            <a:endParaRPr dirty="0" lang="en-US" smtClean="0"/>
          </a:p>
          <a:p>
            <a:endParaRPr dirty="0" lang="en-US" smtClean="0"/>
          </a:p>
        </p:txBody>
      </p:sp>
    </p:spTree>
  </p:cSld>
  <p:clrMapOvr>
    <a:masterClrMapping/>
  </p:clrMapOvr>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43" name="Content Placeholder 2"/>
          <p:cNvSpPr>
            <a:spLocks noGrp="1"/>
          </p:cNvSpPr>
          <p:nvPr>
            <p:ph idx="1"/>
          </p:nvPr>
        </p:nvSpPr>
        <p:spPr>
          <a:xfrm>
            <a:off x="457200" y="0"/>
            <a:ext cx="8229600" cy="6858000"/>
          </a:xfrm>
        </p:spPr>
        <p:txBody>
          <a:bodyPr>
            <a:noAutofit/>
          </a:bodyPr>
          <a:p>
            <a:endParaRPr b="1" dirty="0" sz="2800" lang="en-US" smtClean="0"/>
          </a:p>
          <a:p>
            <a:r>
              <a:rPr b="1" dirty="0" sz="2800" lang="en-US" smtClean="0"/>
              <a:t>82Rb is a </a:t>
            </a:r>
            <a:r>
              <a:rPr b="1" dirty="0" sz="2800" lang="en-US" err="1" smtClean="0"/>
              <a:t>cation</a:t>
            </a:r>
            <a:r>
              <a:rPr b="1" dirty="0" sz="2800" lang="en-US" smtClean="0"/>
              <a:t>, </a:t>
            </a:r>
          </a:p>
          <a:p>
            <a:pPr>
              <a:buFont typeface="+mj-lt"/>
              <a:buAutoNum type="arabicPeriod"/>
            </a:pPr>
            <a:r>
              <a:rPr dirty="0" sz="2400" lang="en-US" smtClean="0"/>
              <a:t>with biologic properties similar to those of </a:t>
            </a:r>
            <a:r>
              <a:rPr b="1" dirty="0" sz="2400" lang="en-US" smtClean="0"/>
              <a:t>potassium and thallium</a:t>
            </a:r>
            <a:r>
              <a:rPr dirty="0" sz="2400" lang="en-US" smtClean="0"/>
              <a:t>, and active transport by the </a:t>
            </a:r>
            <a:r>
              <a:rPr b="1" dirty="0" sz="2400" lang="en-US" err="1" smtClean="0"/>
              <a:t>Na+,K</a:t>
            </a:r>
            <a:r>
              <a:rPr b="1" dirty="0" sz="2400" lang="en-US" smtClean="0"/>
              <a:t>+-ATPase pump.</a:t>
            </a:r>
            <a:r>
              <a:rPr dirty="0" sz="2400" lang="en-US" smtClean="0"/>
              <a:t> </a:t>
            </a:r>
          </a:p>
          <a:p>
            <a:pPr>
              <a:buFont typeface="+mj-lt"/>
              <a:buAutoNum type="arabicPeriod"/>
            </a:pPr>
            <a:r>
              <a:rPr dirty="0" sz="2400" lang="en-US" smtClean="0"/>
              <a:t>its extraction fraction does not change significantly over a wide range of metabolic conditions.</a:t>
            </a:r>
          </a:p>
          <a:p>
            <a:pPr>
              <a:buFont typeface="+mj-lt"/>
              <a:buAutoNum type="arabicPeriod"/>
            </a:pPr>
            <a:r>
              <a:rPr dirty="0" sz="2400" lang="en-US" smtClean="0"/>
              <a:t>the very short half-life of </a:t>
            </a:r>
            <a:r>
              <a:rPr b="1" dirty="0" sz="2400" lang="en-US" smtClean="0"/>
              <a:t>75 seconds</a:t>
            </a:r>
          </a:p>
          <a:p>
            <a:pPr>
              <a:buFont typeface="+mj-lt"/>
              <a:buAutoNum type="arabicPeriod"/>
            </a:pPr>
            <a:r>
              <a:rPr dirty="0" sz="2400" lang="en-US" smtClean="0"/>
              <a:t>it is </a:t>
            </a:r>
            <a:r>
              <a:rPr b="1" dirty="0" sz="2400" lang="en-US" smtClean="0"/>
              <a:t>generator produced</a:t>
            </a:r>
            <a:r>
              <a:rPr dirty="0" sz="2400" lang="en-US" smtClean="0"/>
              <a:t>, and it can be used clinically without the need for an on-site cyclotron.</a:t>
            </a:r>
          </a:p>
          <a:p>
            <a:endParaRPr dirty="0" sz="2800" lang="en-US" smtClean="0"/>
          </a:p>
        </p:txBody>
      </p:sp>
    </p:spTree>
  </p:cSld>
  <p:clrMapOvr>
    <a:masterClrMapping/>
  </p:clrMapOvr>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44" name="Content Placeholder 2"/>
          <p:cNvSpPr>
            <a:spLocks noGrp="1"/>
          </p:cNvSpPr>
          <p:nvPr>
            <p:ph idx="1"/>
          </p:nvPr>
        </p:nvSpPr>
        <p:spPr>
          <a:xfrm>
            <a:off x="457200" y="476672"/>
            <a:ext cx="8229600" cy="5649491"/>
          </a:xfrm>
        </p:spPr>
        <p:txBody>
          <a:bodyPr>
            <a:normAutofit/>
          </a:bodyPr>
          <a:p>
            <a:endParaRPr b="1" dirty="0" sz="2400" lang="en-US" smtClean="0"/>
          </a:p>
          <a:p>
            <a:r>
              <a:rPr b="1" dirty="0" sz="2400" lang="en-US" smtClean="0"/>
              <a:t>13N-ammonia </a:t>
            </a:r>
            <a:r>
              <a:rPr b="1" dirty="0" sz="2400" lang="en-US"/>
              <a:t>is an extractable perfusion tracer</a:t>
            </a:r>
          </a:p>
          <a:p>
            <a:pPr indent="-457200" marL="457200">
              <a:buFont typeface="+mj-lt"/>
              <a:buAutoNum type="arabicPeriod"/>
            </a:pPr>
            <a:r>
              <a:rPr dirty="0" sz="2400" lang="en-US"/>
              <a:t>physical half-life of </a:t>
            </a:r>
            <a:r>
              <a:rPr b="1" dirty="0" sz="2400" lang="en-US"/>
              <a:t>10 minutes</a:t>
            </a:r>
            <a:r>
              <a:rPr dirty="0" sz="2400" lang="en-US"/>
              <a:t>. </a:t>
            </a:r>
          </a:p>
          <a:p>
            <a:pPr indent="-457200" marL="457200">
              <a:buFont typeface="+mj-lt"/>
              <a:buAutoNum type="arabicPeriod"/>
            </a:pPr>
            <a:r>
              <a:rPr dirty="0" sz="2400" lang="en-US"/>
              <a:t>Its transport across cell membranes may occur by </a:t>
            </a:r>
            <a:r>
              <a:rPr b="1" dirty="0" sz="2400" lang="en-US"/>
              <a:t>passive diffusion</a:t>
            </a:r>
            <a:r>
              <a:rPr dirty="0" sz="2400" lang="en-US"/>
              <a:t> or by the </a:t>
            </a:r>
            <a:r>
              <a:rPr b="1" dirty="0" sz="2400" lang="en-US"/>
              <a:t>active Na+-K+ transport</a:t>
            </a:r>
            <a:r>
              <a:rPr dirty="0" sz="2400" lang="en-US"/>
              <a:t> mechanism.</a:t>
            </a:r>
          </a:p>
          <a:p>
            <a:pPr indent="-457200" marL="457200">
              <a:buFont typeface="+mj-lt"/>
              <a:buAutoNum type="arabicPeriod"/>
            </a:pPr>
            <a:r>
              <a:rPr dirty="0" sz="2400" lang="en-US"/>
              <a:t>Retention of 13N-ammonia in the </a:t>
            </a:r>
            <a:r>
              <a:rPr dirty="0" sz="2400" lang="en-US" err="1"/>
              <a:t>myocyte</a:t>
            </a:r>
            <a:r>
              <a:rPr dirty="0" sz="2400" lang="en-US"/>
              <a:t> involves metabolic trapping. </a:t>
            </a:r>
          </a:p>
          <a:p>
            <a:endParaRPr dirty="0" sz="2400" lang="en-US"/>
          </a:p>
          <a:p>
            <a:endParaRPr dirty="0" sz="2400" lang="en-US"/>
          </a:p>
          <a:p>
            <a:endParaRPr dirty="0" sz="240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45" name="Title 1"/>
          <p:cNvSpPr>
            <a:spLocks noGrp="1"/>
          </p:cNvSpPr>
          <p:nvPr>
            <p:ph type="title"/>
          </p:nvPr>
        </p:nvSpPr>
        <p:spPr>
          <a:xfrm>
            <a:off x="457200" y="274638"/>
            <a:ext cx="8229600" cy="715962"/>
          </a:xfrm>
        </p:spPr>
        <p:txBody>
          <a:bodyPr>
            <a:normAutofit fontScale="90000"/>
          </a:bodyPr>
          <a:p>
            <a:r>
              <a:rPr b="1" dirty="0" sz="3300" lang="en-US" smtClean="0"/>
              <a:t>PET Perfusion Tracers: Research Directions</a:t>
            </a:r>
            <a:r>
              <a:rPr b="1" dirty="0" lang="en-US" smtClean="0"/>
              <a:t>.</a:t>
            </a:r>
            <a:br>
              <a:rPr b="1" dirty="0" lang="en-US" smtClean="0"/>
            </a:br>
            <a:endParaRPr dirty="0" lang="en-US"/>
          </a:p>
        </p:txBody>
      </p:sp>
      <p:sp>
        <p:nvSpPr>
          <p:cNvPr id="1048746" name="Content Placeholder 2"/>
          <p:cNvSpPr>
            <a:spLocks noGrp="1"/>
          </p:cNvSpPr>
          <p:nvPr>
            <p:ph idx="1"/>
          </p:nvPr>
        </p:nvSpPr>
        <p:spPr>
          <a:xfrm>
            <a:off x="457200" y="685800"/>
            <a:ext cx="8229600" cy="5867400"/>
          </a:xfrm>
        </p:spPr>
        <p:txBody>
          <a:bodyPr>
            <a:noAutofit/>
          </a:bodyPr>
          <a:p>
            <a:r>
              <a:rPr dirty="0" sz="2000" lang="en-US" smtClean="0"/>
              <a:t>The </a:t>
            </a:r>
            <a:r>
              <a:rPr b="1" dirty="0" sz="2000" lang="en-US" smtClean="0"/>
              <a:t>longer half-life of 18F (110 minutes)</a:t>
            </a:r>
            <a:r>
              <a:rPr dirty="0" sz="2000" lang="en-US" smtClean="0"/>
              <a:t> allows the possibility of distribution as a single-dose unit on a daily basis, which may facilitate the clinical application of myocardial perfusion PET imaging.</a:t>
            </a:r>
          </a:p>
          <a:p>
            <a:endParaRPr dirty="0" sz="2000" lang="en-US" smtClean="0"/>
          </a:p>
          <a:p>
            <a:r>
              <a:rPr dirty="0" sz="2000" lang="en-US" smtClean="0"/>
              <a:t>the longer half-life of 18F would allow assessment of perfusion during treadmill exercise, rather than with vasodilator stress alone</a:t>
            </a:r>
            <a:r>
              <a:rPr dirty="0" sz="2000" lang="en-US"/>
              <a:t>.</a:t>
            </a:r>
            <a:endParaRPr dirty="0" sz="2000" lang="en-US" smtClean="0"/>
          </a:p>
          <a:p>
            <a:pPr>
              <a:buNone/>
            </a:pPr>
            <a:endParaRPr dirty="0" sz="2000" lang="en-US" smtClean="0"/>
          </a:p>
          <a:p>
            <a:r>
              <a:rPr dirty="0" sz="2000" lang="en-US" smtClean="0"/>
              <a:t>One such investigational agent, </a:t>
            </a:r>
            <a:r>
              <a:rPr b="1" dirty="0" sz="2000" lang="en-US" smtClean="0"/>
              <a:t>18F-flurpiridaz</a:t>
            </a:r>
            <a:r>
              <a:rPr dirty="0" sz="2000" lang="en-US" smtClean="0"/>
              <a:t> PET, has been studied in phase II and III clinical trials in comparison with 99mTc SPECT.</a:t>
            </a:r>
          </a:p>
          <a:p>
            <a:endParaRPr dirty="0" sz="2000" lang="en-US" smtClean="0"/>
          </a:p>
          <a:p>
            <a:r>
              <a:rPr dirty="0" sz="2000" lang="en-US" smtClean="0"/>
              <a:t>The </a:t>
            </a:r>
            <a:r>
              <a:rPr b="1" dirty="0" sz="2000" lang="en-US" smtClean="0"/>
              <a:t>high spatial resolution of PET imaging,</a:t>
            </a:r>
            <a:r>
              <a:rPr dirty="0" sz="2000" lang="en-US" smtClean="0"/>
              <a:t> along with high target-to background ratios achieved with 18F-flurpiridaz, allows the acquisition of </a:t>
            </a:r>
            <a:r>
              <a:rPr b="1" dirty="0" sz="2000" lang="en-US" smtClean="0"/>
              <a:t>very-high-quality electrocardiographic-gated PET images</a:t>
            </a:r>
            <a:r>
              <a:rPr dirty="0" sz="2000" lang="en-US" smtClean="0"/>
              <a:t> compared to SPECT</a:t>
            </a:r>
            <a:endParaRPr b="1" dirty="0" sz="2000" lang="en-US" smtClean="0"/>
          </a:p>
        </p:txBody>
      </p:sp>
    </p:spTree>
  </p:cSld>
  <p:clrMapOvr>
    <a:masterClrMapping/>
  </p:clrMapOvr>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pic>
        <p:nvPicPr>
          <p:cNvPr id="209717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767860"/>
            <a:ext cx="9144000" cy="5397444"/>
          </a:xfrm>
          <a:prstGeom prst="rect"/>
          <a:noFill/>
          <a:ln w="9525">
            <a:noFill/>
            <a:miter lim="800000"/>
            <a:headEnd/>
            <a:tailEnd/>
          </a:ln>
          <a:effectLst/>
        </p:spPr>
      </p:pic>
    </p:spTree>
  </p:cSld>
  <p:clrMapOvr>
    <a:masterClrMapping/>
  </p:clrMapOvr>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50" name="Title 1"/>
          <p:cNvSpPr>
            <a:spLocks noGrp="1"/>
          </p:cNvSpPr>
          <p:nvPr>
            <p:ph type="title"/>
          </p:nvPr>
        </p:nvSpPr>
        <p:spPr>
          <a:xfrm>
            <a:off x="457200" y="274638"/>
            <a:ext cx="8229600" cy="792162"/>
          </a:xfrm>
        </p:spPr>
        <p:txBody>
          <a:bodyPr>
            <a:normAutofit fontScale="90000"/>
          </a:bodyPr>
          <a:p>
            <a:r>
              <a:rPr b="1" dirty="0" sz="3300" lang="en-US" smtClean="0"/>
              <a:t>Clinical Application of PET Myocardial Perfusion Imaging</a:t>
            </a:r>
            <a:r>
              <a:rPr b="1" dirty="0" lang="en-US" smtClean="0"/>
              <a:t/>
            </a:r>
            <a:br>
              <a:rPr b="1" dirty="0" lang="en-US" smtClean="0"/>
            </a:br>
            <a:endParaRPr dirty="0" lang="en-US"/>
          </a:p>
        </p:txBody>
      </p:sp>
      <p:sp>
        <p:nvSpPr>
          <p:cNvPr id="1048751" name="Content Placeholder 2"/>
          <p:cNvSpPr>
            <a:spLocks noGrp="1"/>
          </p:cNvSpPr>
          <p:nvPr>
            <p:ph idx="1"/>
          </p:nvPr>
        </p:nvSpPr>
        <p:spPr>
          <a:xfrm>
            <a:off x="457200" y="914400"/>
            <a:ext cx="8229600" cy="5638800"/>
          </a:xfrm>
        </p:spPr>
        <p:txBody>
          <a:bodyPr>
            <a:normAutofit fontScale="71875" lnSpcReduction="20000"/>
          </a:bodyPr>
          <a:p>
            <a:r>
              <a:rPr b="1" dirty="0" lang="en-US" smtClean="0"/>
              <a:t>Advantages of PET </a:t>
            </a:r>
            <a:r>
              <a:rPr dirty="0" lang="en-US" smtClean="0"/>
              <a:t>perfusion imaging over SPECT include </a:t>
            </a:r>
          </a:p>
          <a:p>
            <a:pPr lvl="1"/>
            <a:r>
              <a:rPr b="1" dirty="0" sz="3400" lang="en-US" smtClean="0"/>
              <a:t>higher spatial resolution, </a:t>
            </a:r>
          </a:p>
          <a:p>
            <a:pPr lvl="1"/>
            <a:r>
              <a:rPr b="1" dirty="0" sz="3400" lang="en-US" smtClean="0"/>
              <a:t>improved attenuation and scatter correction, and </a:t>
            </a:r>
          </a:p>
          <a:p>
            <a:pPr lvl="1"/>
            <a:r>
              <a:rPr b="1" dirty="0" sz="3400" lang="en-US" smtClean="0"/>
              <a:t>potential for quantifying regional blood flow </a:t>
            </a:r>
          </a:p>
          <a:p>
            <a:pPr lvl="1"/>
            <a:r>
              <a:rPr b="1" dirty="0" sz="3400" lang="en-US"/>
              <a:t>the potential for early identification of CAD.</a:t>
            </a:r>
          </a:p>
          <a:p>
            <a:pPr lvl="1"/>
            <a:endParaRPr b="1" dirty="0" sz="3400" lang="en-US" smtClean="0"/>
          </a:p>
          <a:p>
            <a:endParaRPr dirty="0" lang="en-US" smtClean="0"/>
          </a:p>
          <a:p>
            <a:r>
              <a:rPr b="1" dirty="0" lang="en-US" smtClean="0"/>
              <a:t>the interpretation of SPECT myocardial perfusion imaging studies has been primarily qualitative or </a:t>
            </a:r>
            <a:r>
              <a:rPr b="1" dirty="0" lang="en-US" err="1" smtClean="0"/>
              <a:t>semiquantitative</a:t>
            </a:r>
            <a:r>
              <a:rPr b="1" dirty="0" lang="en-US" smtClean="0"/>
              <a:t> in nature</a:t>
            </a:r>
            <a:r>
              <a:rPr dirty="0" lang="en-US" smtClean="0"/>
              <a:t>. </a:t>
            </a:r>
          </a:p>
          <a:p>
            <a:endParaRPr dirty="0" lang="en-US" smtClean="0"/>
          </a:p>
          <a:p>
            <a:r>
              <a:rPr dirty="0" lang="en-US"/>
              <a:t>SPECT </a:t>
            </a:r>
            <a:r>
              <a:rPr dirty="0" lang="en-US" smtClean="0"/>
              <a:t>- soft tissue attenuation, which tends to degrade image quality, particularly in patients who are obese or have large body habitus, and increase interpretive errors.</a:t>
            </a:r>
          </a:p>
          <a:p>
            <a:endParaRPr b="1" dirty="0" lang="en-US" smtClean="0"/>
          </a:p>
          <a:p>
            <a:r>
              <a:rPr b="1" dirty="0" lang="en-US" smtClean="0"/>
              <a:t>PET permits the assessment of regional MBF of the left ventricle in absolute terms (mL/min/g tissue).</a:t>
            </a:r>
            <a:endParaRPr b="1" dirty="0" lang="en-US"/>
          </a:p>
        </p:txBody>
      </p:sp>
    </p:spTree>
  </p:cSld>
  <p:clrMapOvr>
    <a:masterClrMapping/>
  </p:clrMapOvr>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52" name="Content Placeholder 2"/>
          <p:cNvSpPr>
            <a:spLocks noGrp="1"/>
          </p:cNvSpPr>
          <p:nvPr>
            <p:ph idx="1"/>
          </p:nvPr>
        </p:nvSpPr>
        <p:spPr>
          <a:xfrm>
            <a:off x="457200" y="304800"/>
            <a:ext cx="8229600" cy="6172200"/>
          </a:xfrm>
        </p:spPr>
        <p:txBody>
          <a:bodyPr>
            <a:normAutofit/>
          </a:bodyPr>
          <a:p>
            <a:endParaRPr b="1" dirty="0" sz="2400" lang="en-US" smtClean="0"/>
          </a:p>
          <a:p>
            <a:r>
              <a:rPr b="1" dirty="0" sz="2400" lang="en-US" smtClean="0"/>
              <a:t>Disadvantage-</a:t>
            </a:r>
            <a:r>
              <a:rPr dirty="0" sz="2400" lang="en-US" smtClean="0"/>
              <a:t> </a:t>
            </a:r>
          </a:p>
          <a:p>
            <a:r>
              <a:rPr dirty="0" sz="2400" lang="en-US" smtClean="0"/>
              <a:t>the </a:t>
            </a:r>
            <a:r>
              <a:rPr b="1" dirty="0" sz="2400" lang="en-US"/>
              <a:t>requirement of an on-site cyclotron </a:t>
            </a:r>
            <a:r>
              <a:rPr dirty="0" sz="2400" lang="en-US"/>
              <a:t>for [13N] ammonia and the high cost of monthly generator replacement for 82Rb. </a:t>
            </a:r>
          </a:p>
          <a:p>
            <a:r>
              <a:rPr dirty="0" sz="2400" lang="en-US"/>
              <a:t>the </a:t>
            </a:r>
            <a:r>
              <a:rPr b="1" dirty="0" sz="2400" lang="en-US"/>
              <a:t>relatively short half-life</a:t>
            </a:r>
            <a:r>
              <a:rPr dirty="0" sz="2400" lang="en-US"/>
              <a:t> of both 82Rb and [13N] ammonia limits the utility of PET perfusion studies to patients undergoing </a:t>
            </a:r>
            <a:r>
              <a:rPr b="1" dirty="0" sz="2400" lang="en-US"/>
              <a:t>pharmacologic stress only. </a:t>
            </a:r>
          </a:p>
          <a:p>
            <a:endParaRPr b="1" dirty="0" sz="2400" lang="en-US" smtClean="0"/>
          </a:p>
          <a:p>
            <a:endParaRPr dirty="0" sz="2400" lang="en-US" smtClean="0"/>
          </a:p>
        </p:txBody>
      </p:sp>
    </p:spTree>
  </p:cSld>
  <p:clrMapOvr>
    <a:masterClrMapping/>
  </p:clrMapOvr>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pic>
        <p:nvPicPr>
          <p:cNvPr id="209717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 y="990600"/>
            <a:ext cx="9144000" cy="5102696"/>
          </a:xfrm>
          <a:prstGeom prst="rect"/>
          <a:noFill/>
          <a:ln w="9525">
            <a:noFill/>
            <a:miter lim="800000"/>
            <a:headEnd/>
            <a:tailEnd/>
          </a:ln>
          <a:effectLst/>
        </p:spPr>
      </p:pic>
    </p:spTree>
  </p:cSld>
  <p:clrMapOvr>
    <a:masterClrMapping/>
  </p:clrMapOvr>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53" name="Title 1"/>
          <p:cNvSpPr>
            <a:spLocks noGrp="1"/>
          </p:cNvSpPr>
          <p:nvPr>
            <p:ph type="title"/>
          </p:nvPr>
        </p:nvSpPr>
        <p:spPr/>
        <p:txBody>
          <a:bodyPr>
            <a:normAutofit fontScale="90000"/>
          </a:bodyPr>
          <a:p>
            <a:r>
              <a:rPr b="1" dirty="0" sz="2900" lang="en-US" smtClean="0"/>
              <a:t>Progress in PET Absolute Hyperemic Myocardial Blood Flow and Flow</a:t>
            </a:r>
            <a:br>
              <a:rPr b="1" dirty="0" sz="2900" lang="en-US" smtClean="0"/>
            </a:br>
            <a:r>
              <a:rPr b="1" dirty="0" sz="2900" lang="en-US" smtClean="0"/>
              <a:t>Reserve Assessment</a:t>
            </a:r>
            <a:r>
              <a:rPr b="1" dirty="0" lang="en-US" smtClean="0"/>
              <a:t/>
            </a:r>
            <a:br>
              <a:rPr b="1" dirty="0" lang="en-US" smtClean="0"/>
            </a:br>
            <a:endParaRPr dirty="0" lang="en-US"/>
          </a:p>
        </p:txBody>
      </p:sp>
      <p:sp>
        <p:nvSpPr>
          <p:cNvPr id="1048754" name="Content Placeholder 2"/>
          <p:cNvSpPr>
            <a:spLocks noGrp="1"/>
          </p:cNvSpPr>
          <p:nvPr>
            <p:ph idx="1"/>
          </p:nvPr>
        </p:nvSpPr>
        <p:spPr>
          <a:xfrm>
            <a:off x="457200" y="1219200"/>
            <a:ext cx="8229600" cy="5410200"/>
          </a:xfrm>
        </p:spPr>
        <p:txBody>
          <a:bodyPr>
            <a:normAutofit fontScale="75000" lnSpcReduction="20000"/>
          </a:bodyPr>
          <a:p>
            <a:r>
              <a:rPr dirty="0" sz="3100" lang="en-US" smtClean="0"/>
              <a:t>PET absolute MBF provides a noninvasive alternative to invasive functional assessment of CAD, which may obviate the need for coronary angiography.</a:t>
            </a:r>
          </a:p>
          <a:p>
            <a:pPr indent="0" marL="0">
              <a:buNone/>
            </a:pPr>
            <a:endParaRPr dirty="0" lang="en-US"/>
          </a:p>
          <a:p>
            <a:r>
              <a:rPr dirty="0" lang="en-US"/>
              <a:t>At present, quantitative absolute MBF measurements with PET</a:t>
            </a:r>
          </a:p>
          <a:p>
            <a:pPr algn="just" indent="-514350" lvl="1" marL="914400">
              <a:buFont typeface="+mj-lt"/>
              <a:buAutoNum type="arabicPeriod"/>
            </a:pPr>
            <a:r>
              <a:rPr dirty="0" lang="en-US"/>
              <a:t>most helpful in  patients </a:t>
            </a:r>
            <a:r>
              <a:rPr b="1" dirty="0" lang="en-US"/>
              <a:t>without known prior history of cardiac disease</a:t>
            </a:r>
            <a:r>
              <a:rPr dirty="0" lang="en-US"/>
              <a:t> who present with symptoms suspicious for myocardial ischemia, </a:t>
            </a:r>
          </a:p>
          <a:p>
            <a:pPr algn="just" indent="-514350" lvl="1" marL="914400">
              <a:buFont typeface="+mj-lt"/>
              <a:buAutoNum type="arabicPeriod"/>
            </a:pPr>
            <a:r>
              <a:rPr dirty="0" lang="en-US"/>
              <a:t>patients </a:t>
            </a:r>
            <a:r>
              <a:rPr b="1" dirty="0" lang="en-US"/>
              <a:t>with known CAD</a:t>
            </a:r>
            <a:r>
              <a:rPr dirty="0" lang="en-US"/>
              <a:t> in whom more specific physiologic assessment is desired, </a:t>
            </a:r>
          </a:p>
          <a:p>
            <a:pPr algn="just" indent="-514350" lvl="1" marL="914400">
              <a:buFont typeface="+mj-lt"/>
              <a:buAutoNum type="arabicPeriod"/>
            </a:pPr>
            <a:r>
              <a:rPr dirty="0" lang="en-US"/>
              <a:t>identification of an increased suspicion for </a:t>
            </a:r>
            <a:r>
              <a:rPr b="1" dirty="0" lang="en-US" err="1"/>
              <a:t>multivessel</a:t>
            </a:r>
            <a:r>
              <a:rPr b="1" dirty="0" lang="en-US"/>
              <a:t> CAD,</a:t>
            </a:r>
            <a:r>
              <a:rPr dirty="0" lang="en-US"/>
              <a:t> </a:t>
            </a:r>
          </a:p>
          <a:p>
            <a:pPr algn="just" indent="-514350" lvl="1" marL="914400">
              <a:buFont typeface="+mj-lt"/>
              <a:buAutoNum type="arabicPeriod"/>
            </a:pPr>
            <a:r>
              <a:rPr dirty="0" lang="en-US"/>
              <a:t>situations with a disparity between visual perfusion abnormalities and apparently normal coronary angiography to assess possible </a:t>
            </a:r>
            <a:r>
              <a:rPr b="1" dirty="0" lang="en-US" err="1"/>
              <a:t>microvascular</a:t>
            </a:r>
            <a:r>
              <a:rPr b="1" dirty="0" lang="en-US"/>
              <a:t> dysfunction</a:t>
            </a:r>
            <a:r>
              <a:rPr dirty="0" lang="en-US"/>
              <a:t>, and </a:t>
            </a:r>
          </a:p>
          <a:p>
            <a:pPr algn="just" indent="-514350" lvl="1" marL="914400">
              <a:buFont typeface="+mj-lt"/>
              <a:buAutoNum type="arabicPeriod"/>
            </a:pPr>
            <a:r>
              <a:rPr dirty="0" lang="en-US"/>
              <a:t>patients with heart transplant when </a:t>
            </a:r>
            <a:r>
              <a:rPr b="1" dirty="0" lang="en-US" err="1"/>
              <a:t>vasculopathy</a:t>
            </a:r>
            <a:r>
              <a:rPr dirty="0" lang="en-US"/>
              <a:t> may be present.</a:t>
            </a:r>
          </a:p>
          <a:p>
            <a:endParaRPr dirty="0" sz="2400" lang="en-US"/>
          </a:p>
        </p:txBody>
      </p:sp>
    </p:spTree>
  </p:cSld>
  <p:clrMapOvr>
    <a:masterClrMapping/>
  </p:clrMapOvr>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55" name="Content Placeholder 2"/>
          <p:cNvSpPr>
            <a:spLocks noGrp="1"/>
          </p:cNvSpPr>
          <p:nvPr>
            <p:ph idx="1"/>
          </p:nvPr>
        </p:nvSpPr>
        <p:spPr>
          <a:xfrm>
            <a:off x="457200" y="304800"/>
            <a:ext cx="8229600" cy="6248400"/>
          </a:xfrm>
        </p:spPr>
        <p:txBody>
          <a:bodyPr>
            <a:normAutofit/>
          </a:bodyPr>
          <a:p>
            <a:endParaRPr dirty="0" sz="2800" lang="en-US"/>
          </a:p>
          <a:p>
            <a:r>
              <a:rPr dirty="0" sz="2800" lang="en-US"/>
              <a:t>It is important to recognize, however, that myocardial flow reserve </a:t>
            </a:r>
            <a:r>
              <a:rPr b="1" dirty="0" sz="2800" lang="en-US"/>
              <a:t>(MFR) ratio can be spuriously lowered by elevated resting blood flow in the denominator</a:t>
            </a:r>
            <a:r>
              <a:rPr dirty="0" sz="2800" lang="en-US"/>
              <a:t>, as seen in patients with hypertension or high resting rate pressure product. </a:t>
            </a:r>
          </a:p>
          <a:p>
            <a:endParaRPr dirty="0" sz="2800" lang="en-US"/>
          </a:p>
          <a:p>
            <a:r>
              <a:rPr dirty="0" sz="2800" lang="en-US"/>
              <a:t>Thus, it is important to interpret both hyperemic MBF and flow reserve in all patients. </a:t>
            </a:r>
          </a:p>
          <a:p>
            <a:endParaRPr dirty="0" sz="280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pic>
        <p:nvPicPr>
          <p:cNvPr id="209715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6182" y="2057400"/>
            <a:ext cx="8793225" cy="4800600"/>
          </a:xfrm>
          <a:prstGeom prst="rect"/>
          <a:noFill/>
          <a:ln w="9525">
            <a:noFill/>
            <a:miter lim="800000"/>
            <a:headEnd/>
            <a:tailEnd/>
          </a:ln>
          <a:effectLst/>
        </p:spPr>
      </p:pic>
      <p:sp>
        <p:nvSpPr>
          <p:cNvPr id="1048609" name="TextBox 1"/>
          <p:cNvSpPr txBox="1"/>
          <p:nvPr/>
        </p:nvSpPr>
        <p:spPr>
          <a:xfrm>
            <a:off x="609600" y="584537"/>
            <a:ext cx="7848600" cy="1015663"/>
          </a:xfrm>
          <a:prstGeom prst="rect"/>
          <a:noFill/>
        </p:spPr>
        <p:txBody>
          <a:bodyPr rtlCol="0" wrap="square">
            <a:spAutoFit/>
          </a:bodyPr>
          <a:p>
            <a:r>
              <a:rPr b="1" dirty="0" sz="2000" lang="en-US"/>
              <a:t>Tomographic slices cut parallel to the </a:t>
            </a:r>
            <a:r>
              <a:rPr dirty="0" sz="2000" lang="en-US"/>
              <a:t>long axis of the heart and also parallel to the long axis of the body are termed </a:t>
            </a:r>
            <a:r>
              <a:rPr b="1" dirty="0" sz="2000" i="1" lang="en-US">
                <a:solidFill>
                  <a:srgbClr val="FF0000"/>
                </a:solidFill>
              </a:rPr>
              <a:t>vertical long-axis tomograms </a:t>
            </a:r>
          </a:p>
        </p:txBody>
      </p:sp>
    </p:spTree>
  </p:cSld>
  <p:clrMapOvr>
    <a:masterClrMapping/>
  </p:clrMapOvr>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59" name="Content Placeholder 2"/>
          <p:cNvSpPr>
            <a:spLocks noGrp="1"/>
          </p:cNvSpPr>
          <p:nvPr>
            <p:ph idx="1"/>
          </p:nvPr>
        </p:nvSpPr>
        <p:spPr>
          <a:xfrm>
            <a:off x="457200" y="457200"/>
            <a:ext cx="8229600" cy="5668963"/>
          </a:xfrm>
        </p:spPr>
        <p:txBody>
          <a:bodyPr>
            <a:noAutofit/>
          </a:bodyPr>
          <a:p>
            <a:pPr algn="ctr" indent="0" marL="0">
              <a:buNone/>
            </a:pPr>
            <a:r>
              <a:rPr b="1" dirty="0" sz="2400" lang="en-US" smtClean="0"/>
              <a:t>Combined PET-CT and SPECT-CT Scanners</a:t>
            </a:r>
          </a:p>
          <a:p>
            <a:r>
              <a:rPr dirty="0" sz="2000" lang="en-US" smtClean="0"/>
              <a:t>a tool for obtaining complementary </a:t>
            </a:r>
            <a:r>
              <a:rPr b="1" dirty="0" sz="2000" lang="en-US" smtClean="0"/>
              <a:t>anatomic and functional</a:t>
            </a:r>
            <a:r>
              <a:rPr dirty="0" sz="2000" lang="en-US" smtClean="0"/>
              <a:t> information in a single imaging session. </a:t>
            </a:r>
          </a:p>
          <a:p>
            <a:r>
              <a:rPr dirty="0" sz="2000" lang="en-US" smtClean="0"/>
              <a:t>CT</a:t>
            </a:r>
            <a:r>
              <a:rPr dirty="0" sz="2000" lang="en-US"/>
              <a:t> </a:t>
            </a:r>
            <a:r>
              <a:rPr dirty="0" sz="2000" lang="en-US" smtClean="0"/>
              <a:t>angiography  - anatomic </a:t>
            </a:r>
            <a:r>
              <a:rPr dirty="0" sz="2000" lang="en-US" err="1" smtClean="0"/>
              <a:t>assesment</a:t>
            </a:r>
            <a:r>
              <a:rPr dirty="0" sz="2000" lang="en-US" smtClean="0"/>
              <a:t> of  anatomic lesions.</a:t>
            </a:r>
          </a:p>
          <a:p>
            <a:r>
              <a:rPr b="1" dirty="0" sz="2000" lang="en-US" smtClean="0"/>
              <a:t>whereas PET and SPECT provide</a:t>
            </a:r>
            <a:r>
              <a:rPr dirty="0" sz="2000" lang="en-US" smtClean="0"/>
              <a:t>- functional consequences of anatomic lesions.. </a:t>
            </a:r>
          </a:p>
          <a:p>
            <a:r>
              <a:rPr dirty="0" sz="2000" lang="en-US" smtClean="0"/>
              <a:t>particularly relevant in patients who have an </a:t>
            </a:r>
            <a:r>
              <a:rPr b="1" dirty="0" sz="2000" lang="en-US" smtClean="0"/>
              <a:t>intermediate finding on either SPECT-PET or CT angiography. </a:t>
            </a:r>
          </a:p>
          <a:p>
            <a:r>
              <a:rPr dirty="0" sz="2000" lang="en-US" smtClean="0"/>
              <a:t>The advantage afforded by the combined scanner is that the corresponding images are spatially aligned and can be acquired during a single imaging session.</a:t>
            </a:r>
          </a:p>
          <a:p>
            <a:endParaRPr dirty="0" sz="2000" lang="en-US"/>
          </a:p>
          <a:p>
            <a:endParaRPr dirty="0" sz="2000" lang="en-US" smtClean="0"/>
          </a:p>
          <a:p>
            <a:r>
              <a:rPr dirty="0" sz="2000" lang="en-US" smtClean="0"/>
              <a:t>The </a:t>
            </a:r>
            <a:r>
              <a:rPr dirty="0" sz="2000" lang="en-US"/>
              <a:t>incremental radiation dose from performing </a:t>
            </a:r>
            <a:r>
              <a:rPr dirty="0" sz="2000" lang="en-US" smtClean="0"/>
              <a:t>two diagnostic </a:t>
            </a:r>
            <a:r>
              <a:rPr dirty="0" sz="2000" lang="en-US"/>
              <a:t>studies also should be considered</a:t>
            </a:r>
          </a:p>
          <a:p>
            <a:endParaRPr dirty="0" sz="2000" lang="en-US"/>
          </a:p>
        </p:txBody>
      </p:sp>
    </p:spTree>
  </p:cSld>
  <p:clrMapOvr>
    <a:masterClrMapping/>
  </p:clrMapOvr>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pic>
        <p:nvPicPr>
          <p:cNvPr id="209717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927090"/>
            <a:ext cx="9144000" cy="4864110"/>
          </a:xfrm>
          <a:prstGeom prst="rect"/>
          <a:noFill/>
          <a:ln w="9525">
            <a:noFill/>
            <a:miter lim="800000"/>
            <a:headEnd/>
            <a:tailEnd/>
          </a:ln>
          <a:effectLst/>
        </p:spPr>
      </p:pic>
    </p:spTree>
  </p:cSld>
  <p:clrMapOvr>
    <a:masterClrMapping/>
  </p:clrMapOvr>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60" name="Content Placeholder 2"/>
          <p:cNvSpPr>
            <a:spLocks noGrp="1"/>
          </p:cNvSpPr>
          <p:nvPr>
            <p:ph idx="1"/>
          </p:nvPr>
        </p:nvSpPr>
        <p:spPr>
          <a:xfrm>
            <a:off x="457200" y="457200"/>
            <a:ext cx="8229600" cy="5668963"/>
          </a:xfrm>
        </p:spPr>
        <p:txBody>
          <a:bodyPr>
            <a:normAutofit fontScale="81250" lnSpcReduction="10000"/>
          </a:bodyPr>
          <a:p>
            <a:r>
              <a:rPr b="1" dirty="0" lang="en-US" smtClean="0"/>
              <a:t>Use </a:t>
            </a:r>
            <a:r>
              <a:rPr b="1" dirty="0" lang="en-US"/>
              <a:t>hybrid PET-CT</a:t>
            </a:r>
            <a:r>
              <a:rPr b="1" dirty="0" lang="en-US" smtClean="0"/>
              <a:t> -</a:t>
            </a:r>
          </a:p>
          <a:p>
            <a:r>
              <a:rPr dirty="0" lang="en-US" smtClean="0"/>
              <a:t>should </a:t>
            </a:r>
            <a:r>
              <a:rPr dirty="0" lang="en-US"/>
              <a:t>be limited to only a small subset of patients </a:t>
            </a:r>
            <a:r>
              <a:rPr dirty="0" lang="en-US" smtClean="0"/>
              <a:t>in whom </a:t>
            </a:r>
            <a:r>
              <a:rPr dirty="0" lang="en-US"/>
              <a:t>the knowledge of both coronary anatomy and physiology would be anticipated to have an impact </a:t>
            </a:r>
            <a:r>
              <a:rPr dirty="0" lang="en-US" smtClean="0"/>
              <a:t>on clinical </a:t>
            </a:r>
            <a:r>
              <a:rPr dirty="0" lang="en-US"/>
              <a:t>management (e.g., anomalous coronary anatomy or myocardial bridging and chest pain</a:t>
            </a:r>
            <a:r>
              <a:rPr dirty="0" lang="en-US" smtClean="0"/>
              <a:t>).</a:t>
            </a:r>
          </a:p>
          <a:p>
            <a:endParaRPr dirty="0" lang="en-US"/>
          </a:p>
          <a:p>
            <a:r>
              <a:rPr dirty="0" lang="en-US"/>
              <a:t>All other applications, </a:t>
            </a:r>
            <a:r>
              <a:rPr dirty="0" lang="en-US" smtClean="0"/>
              <a:t>such </a:t>
            </a:r>
            <a:r>
              <a:rPr dirty="0" lang="en-US"/>
              <a:t>as </a:t>
            </a:r>
            <a:endParaRPr dirty="0" lang="en-US" smtClean="0"/>
          </a:p>
          <a:p>
            <a:r>
              <a:rPr dirty="0" lang="en-US" smtClean="0"/>
              <a:t>detection </a:t>
            </a:r>
            <a:r>
              <a:rPr dirty="0" lang="en-US"/>
              <a:t>of endothelial dysfunction or </a:t>
            </a:r>
            <a:r>
              <a:rPr dirty="0" lang="en-US" err="1"/>
              <a:t>microvascular</a:t>
            </a:r>
            <a:r>
              <a:rPr dirty="0" lang="en-US"/>
              <a:t> disease and</a:t>
            </a:r>
          </a:p>
          <a:p>
            <a:r>
              <a:rPr dirty="0" lang="en-US"/>
              <a:t>identification of soft plaques, remain experimental at this time, with limited clinical data to support</a:t>
            </a:r>
          </a:p>
          <a:p>
            <a:r>
              <a:rPr dirty="0" lang="en-US"/>
              <a:t>widespread clinical </a:t>
            </a:r>
            <a:r>
              <a:rPr dirty="0" lang="en-US" smtClean="0"/>
              <a:t>application.</a:t>
            </a:r>
            <a:endParaRPr dirty="0" lang="en-US"/>
          </a:p>
        </p:txBody>
      </p:sp>
    </p:spTree>
  </p:cSld>
  <p:clrMapOvr>
    <a:masterClrMapping/>
  </p:clrMapOvr>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61" name="Title 1"/>
          <p:cNvSpPr>
            <a:spLocks noGrp="1"/>
          </p:cNvSpPr>
          <p:nvPr>
            <p:ph type="title"/>
          </p:nvPr>
        </p:nvSpPr>
        <p:spPr>
          <a:xfrm>
            <a:off x="457200" y="188640"/>
            <a:ext cx="8229600" cy="1143000"/>
          </a:xfrm>
        </p:spPr>
        <p:txBody>
          <a:bodyPr>
            <a:normAutofit fontScale="90000"/>
          </a:bodyPr>
          <a:p>
            <a:r>
              <a:rPr b="1" dirty="0" lang="en-US" smtClean="0"/>
              <a:t>CT Attenuation Correction for PET</a:t>
            </a:r>
            <a:br>
              <a:rPr b="1" dirty="0" lang="en-US" smtClean="0"/>
            </a:br>
            <a:endParaRPr dirty="0" lang="en-US"/>
          </a:p>
        </p:txBody>
      </p:sp>
      <p:sp>
        <p:nvSpPr>
          <p:cNvPr id="1048762" name="Content Placeholder 2"/>
          <p:cNvSpPr>
            <a:spLocks noGrp="1"/>
          </p:cNvSpPr>
          <p:nvPr>
            <p:ph idx="1"/>
          </p:nvPr>
        </p:nvSpPr>
        <p:spPr>
          <a:xfrm>
            <a:off x="457200" y="990600"/>
            <a:ext cx="8229600" cy="5135563"/>
          </a:xfrm>
        </p:spPr>
        <p:txBody>
          <a:bodyPr>
            <a:normAutofit fontScale="65625" lnSpcReduction="20000"/>
          </a:bodyPr>
          <a:p>
            <a:r>
              <a:rPr dirty="0" lang="en-US" smtClean="0"/>
              <a:t>A subsidiary benefit of hybrid PET-CT and SPECT-CT imaging systems is in the potential to use the CT image to create the attenuation map for the MPI data.</a:t>
            </a:r>
          </a:p>
          <a:p>
            <a:endParaRPr dirty="0" lang="en-US" smtClean="0"/>
          </a:p>
          <a:p>
            <a:r>
              <a:rPr dirty="0" lang="en-US" smtClean="0"/>
              <a:t>This approach has allowed the replacement of germanium-68 or cesium-137 transmission scans with faster CT scans, </a:t>
            </a:r>
            <a:r>
              <a:rPr b="1" dirty="0" lang="en-US" smtClean="0"/>
              <a:t>reducing the overall duration of the PET procedure. </a:t>
            </a:r>
          </a:p>
          <a:p>
            <a:endParaRPr dirty="0" lang="en-US" smtClean="0"/>
          </a:p>
          <a:p>
            <a:r>
              <a:rPr dirty="0" lang="en-US" smtClean="0"/>
              <a:t>One potential problem of using fast CT scans for attenuation correction, however, is the motion of the organs during respiration. </a:t>
            </a:r>
          </a:p>
          <a:p>
            <a:endParaRPr dirty="0" lang="en-US" smtClean="0"/>
          </a:p>
          <a:p>
            <a:r>
              <a:rPr dirty="0" lang="en-US" smtClean="0"/>
              <a:t>The CT scanner “freezes” the heart, lungs, and liver at one point in the respiratory cycle, whereas the PET emission data are averaged over many respiratory cycles.</a:t>
            </a:r>
          </a:p>
          <a:p>
            <a:endParaRPr dirty="0" lang="en-US" smtClean="0"/>
          </a:p>
          <a:p>
            <a:r>
              <a:rPr dirty="0" lang="en-US" smtClean="0"/>
              <a:t>Methods using respiratory gating to correct this problem are currently under investigation.</a:t>
            </a:r>
          </a:p>
        </p:txBody>
      </p:sp>
    </p:spTree>
  </p:cSld>
  <p:clrMapOvr>
    <a:masterClrMapping/>
  </p:clrMapOvr>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63" name="Title 1"/>
          <p:cNvSpPr>
            <a:spLocks noGrp="1"/>
          </p:cNvSpPr>
          <p:nvPr>
            <p:ph type="title"/>
          </p:nvPr>
        </p:nvSpPr>
        <p:spPr>
          <a:xfrm>
            <a:off x="457200" y="116632"/>
            <a:ext cx="8229600" cy="715962"/>
          </a:xfrm>
        </p:spPr>
        <p:txBody>
          <a:bodyPr>
            <a:normAutofit fontScale="90000"/>
          </a:bodyPr>
          <a:p>
            <a:r>
              <a:rPr b="1" dirty="0" lang="en-US" smtClean="0">
                <a:solidFill>
                  <a:schemeClr val="tx2">
                    <a:lumMod val="60000"/>
                    <a:lumOff val="40000"/>
                  </a:schemeClr>
                </a:solidFill>
              </a:rPr>
              <a:t>Planar Myocardial Perfusion Imaging</a:t>
            </a:r>
          </a:p>
        </p:txBody>
      </p:sp>
      <p:sp>
        <p:nvSpPr>
          <p:cNvPr id="1048764" name="Content Placeholder 2"/>
          <p:cNvSpPr>
            <a:spLocks noGrp="1"/>
          </p:cNvSpPr>
          <p:nvPr>
            <p:ph idx="1"/>
          </p:nvPr>
        </p:nvSpPr>
        <p:spPr>
          <a:xfrm>
            <a:off x="457200" y="1066800"/>
            <a:ext cx="8229600" cy="5059363"/>
          </a:xfrm>
        </p:spPr>
        <p:txBody>
          <a:bodyPr>
            <a:normAutofit fontScale="87500" lnSpcReduction="20000"/>
          </a:bodyPr>
          <a:p>
            <a:r>
              <a:rPr dirty="0" lang="en-US" smtClean="0"/>
              <a:t>In planar imaging, three separate two dimensional images are obtained with the gamma camera after radiotracer injection and uptake into the myocardium.</a:t>
            </a:r>
          </a:p>
          <a:p>
            <a:endParaRPr dirty="0" lang="en-US" smtClean="0"/>
          </a:p>
          <a:p>
            <a:r>
              <a:rPr dirty="0" lang="en-US" smtClean="0"/>
              <a:t>The three standard views are an </a:t>
            </a:r>
          </a:p>
          <a:p>
            <a:pPr indent="-514350" lvl="1" marL="971550">
              <a:buFont typeface="+mj-lt"/>
              <a:buAutoNum type="arabicPeriod"/>
            </a:pPr>
            <a:r>
              <a:rPr dirty="0" sz="3300" lang="en-US" smtClean="0"/>
              <a:t>anterior, </a:t>
            </a:r>
          </a:p>
          <a:p>
            <a:pPr indent="-514350" lvl="1" marL="971550">
              <a:buFont typeface="+mj-lt"/>
              <a:buAutoNum type="arabicPeriod"/>
            </a:pPr>
            <a:r>
              <a:rPr dirty="0" sz="3300" lang="en-US" smtClean="0"/>
              <a:t>left anterior oblique, and  </a:t>
            </a:r>
          </a:p>
          <a:p>
            <a:pPr indent="-514350" lvl="1" marL="971550">
              <a:buFont typeface="+mj-lt"/>
              <a:buAutoNum type="arabicPeriod"/>
            </a:pPr>
            <a:r>
              <a:rPr dirty="0" sz="3300" lang="en-US" smtClean="0"/>
              <a:t>more lateral view.</a:t>
            </a:r>
          </a:p>
          <a:p>
            <a:endParaRPr dirty="0" lang="en-US" smtClean="0"/>
          </a:p>
          <a:p>
            <a:r>
              <a:rPr b="1" dirty="0" lang="en-US" smtClean="0"/>
              <a:t>Disadvantage-</a:t>
            </a:r>
            <a:r>
              <a:rPr dirty="0" lang="en-US" smtClean="0"/>
              <a:t> </a:t>
            </a:r>
            <a:r>
              <a:rPr dirty="0" lang="en-US"/>
              <a:t>substantial overlap of myocardial regions, with less differentiation of smaller and particularly milder perfusion abnormalities. </a:t>
            </a:r>
          </a:p>
        </p:txBody>
      </p:sp>
    </p:spTree>
  </p:cSld>
  <p:clrMapOvr>
    <a:masterClrMapping/>
  </p:clrMapOvr>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pic>
        <p:nvPicPr>
          <p:cNvPr id="209718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31384" y="0"/>
            <a:ext cx="8619373" cy="6669360"/>
          </a:xfrm>
          <a:prstGeom prst="rect"/>
          <a:noFill/>
          <a:ln w="9525">
            <a:noFill/>
            <a:miter lim="800000"/>
            <a:headEnd/>
            <a:tailEnd/>
          </a:ln>
          <a:effectLst/>
        </p:spPr>
      </p:pic>
    </p:spTree>
  </p:cSld>
  <p:clrMapOvr>
    <a:masterClrMapping/>
  </p:clrMapOvr>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768" name="Content Placeholder 2"/>
          <p:cNvSpPr>
            <a:spLocks noGrp="1"/>
          </p:cNvSpPr>
          <p:nvPr>
            <p:ph idx="1"/>
          </p:nvPr>
        </p:nvSpPr>
        <p:spPr>
          <a:xfrm>
            <a:off x="457200" y="304800"/>
            <a:ext cx="8229600" cy="6248400"/>
          </a:xfrm>
        </p:spPr>
        <p:txBody>
          <a:bodyPr>
            <a:normAutofit fontScale="78125" lnSpcReduction="20000"/>
          </a:bodyPr>
          <a:p>
            <a:r>
              <a:rPr b="1" dirty="0" lang="en-US" smtClean="0"/>
              <a:t>Advantage of planar imaging over SPECT imaging is its simplicity. </a:t>
            </a:r>
          </a:p>
          <a:p>
            <a:endParaRPr b="1" dirty="0" lang="en-US" smtClean="0"/>
          </a:p>
          <a:p>
            <a:r>
              <a:rPr b="1" dirty="0" lang="en-US" smtClean="0"/>
              <a:t>Each of the three views can be acquired during 5 to 8 </a:t>
            </a:r>
            <a:r>
              <a:rPr b="1" dirty="0" lang="en-US" err="1" smtClean="0"/>
              <a:t>mins</a:t>
            </a:r>
            <a:r>
              <a:rPr b="1" dirty="0" lang="en-US" smtClean="0"/>
              <a:t>.</a:t>
            </a:r>
          </a:p>
          <a:p>
            <a:endParaRPr b="1" dirty="0" lang="en-US" smtClean="0"/>
          </a:p>
          <a:p>
            <a:r>
              <a:rPr b="1" dirty="0" lang="en-US" smtClean="0"/>
              <a:t>less affected by patient motion than is SPECT imaging. </a:t>
            </a:r>
          </a:p>
          <a:p>
            <a:endParaRPr b="1" dirty="0" lang="en-US" smtClean="0"/>
          </a:p>
          <a:p>
            <a:r>
              <a:rPr b="1" dirty="0" lang="en-US" smtClean="0"/>
              <a:t>With planar imaging, extensive image processing is not required as with SPECT, so there are fewer sources of potential error and artifact.</a:t>
            </a:r>
          </a:p>
          <a:p>
            <a:pPr indent="0" marL="0">
              <a:buNone/>
            </a:pPr>
            <a:endParaRPr dirty="0" lang="en-US" smtClean="0"/>
          </a:p>
          <a:p>
            <a:r>
              <a:rPr dirty="0" lang="en-US" smtClean="0"/>
              <a:t>In contemporary practice, planar imaging may be used for patients who do not tolerate the </a:t>
            </a:r>
            <a:r>
              <a:rPr b="1" dirty="0" lang="en-US" smtClean="0"/>
              <a:t>position that must be maintained during a SPECT acquisition</a:t>
            </a:r>
            <a:r>
              <a:rPr dirty="0" lang="en-US" smtClean="0"/>
              <a:t>, those who have </a:t>
            </a:r>
            <a:r>
              <a:rPr b="1" dirty="0" lang="en-US" smtClean="0"/>
              <a:t>difficulty coping with presence of the larger SPECT camera</a:t>
            </a:r>
            <a:r>
              <a:rPr dirty="0" lang="en-US" smtClean="0"/>
              <a:t> so close to the body, or those with </a:t>
            </a:r>
            <a:r>
              <a:rPr b="1" dirty="0" lang="en-US" smtClean="0"/>
              <a:t>large body </a:t>
            </a:r>
            <a:r>
              <a:rPr b="1" dirty="0" lang="en-US" err="1" smtClean="0"/>
              <a:t>habitus</a:t>
            </a:r>
            <a:r>
              <a:rPr dirty="0" lang="en-US" smtClean="0"/>
              <a:t> that surpasses the weight and size limits of SPECT systems.</a:t>
            </a:r>
            <a:endParaRPr dirty="0" lang="en-US"/>
          </a:p>
        </p:txBody>
      </p:sp>
    </p:spTree>
  </p:cSld>
  <p:clrMapOvr>
    <a:masterClrMapping/>
  </p:clrMapOvr>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769" name="Title 1"/>
          <p:cNvSpPr>
            <a:spLocks noGrp="1"/>
          </p:cNvSpPr>
          <p:nvPr>
            <p:ph type="title"/>
          </p:nvPr>
        </p:nvSpPr>
        <p:spPr>
          <a:xfrm>
            <a:off x="457200" y="350838"/>
            <a:ext cx="8229600" cy="639762"/>
          </a:xfrm>
        </p:spPr>
        <p:txBody>
          <a:bodyPr>
            <a:noAutofit/>
          </a:bodyPr>
          <a:p>
            <a:r>
              <a:rPr b="1" dirty="0" sz="3200" lang="en-US" smtClean="0">
                <a:solidFill>
                  <a:schemeClr val="tx2">
                    <a:lumMod val="60000"/>
                    <a:lumOff val="40000"/>
                  </a:schemeClr>
                </a:solidFill>
              </a:rPr>
              <a:t>Radionuclide </a:t>
            </a:r>
            <a:r>
              <a:rPr b="1" dirty="0" sz="3200" lang="en-US" err="1" smtClean="0">
                <a:solidFill>
                  <a:schemeClr val="tx2">
                    <a:lumMod val="60000"/>
                    <a:lumOff val="40000"/>
                  </a:schemeClr>
                </a:solidFill>
              </a:rPr>
              <a:t>Ventriculography</a:t>
            </a:r>
            <a:r>
              <a:rPr b="1" dirty="0" sz="3200" lang="en-US" smtClean="0">
                <a:solidFill>
                  <a:schemeClr val="tx2">
                    <a:lumMod val="60000"/>
                    <a:lumOff val="40000"/>
                  </a:schemeClr>
                </a:solidFill>
              </a:rPr>
              <a:t> or Angiography</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70" name="Content Placeholder 2"/>
          <p:cNvSpPr>
            <a:spLocks noGrp="1"/>
          </p:cNvSpPr>
          <p:nvPr>
            <p:ph idx="1"/>
          </p:nvPr>
        </p:nvSpPr>
        <p:spPr>
          <a:xfrm>
            <a:off x="457200" y="990600"/>
            <a:ext cx="8229600" cy="5287963"/>
          </a:xfrm>
        </p:spPr>
        <p:txBody>
          <a:bodyPr>
            <a:normAutofit/>
          </a:bodyPr>
          <a:p>
            <a:r>
              <a:rPr dirty="0" sz="2800" lang="en-US" smtClean="0"/>
              <a:t>Also known as radionuclide angiography or blood pool imaging.</a:t>
            </a:r>
          </a:p>
          <a:p>
            <a:r>
              <a:rPr dirty="0" sz="2800" lang="en-US" smtClean="0"/>
              <a:t>RVG may be performed using</a:t>
            </a:r>
          </a:p>
          <a:p>
            <a:pPr indent="-514350" lvl="1" marL="914400">
              <a:buFont typeface="+mj-lt"/>
              <a:buAutoNum type="arabicPeriod"/>
            </a:pPr>
            <a:r>
              <a:rPr b="1" dirty="0" sz="2400" lang="en-US" smtClean="0"/>
              <a:t>first-pass or</a:t>
            </a:r>
          </a:p>
          <a:p>
            <a:pPr indent="-514350" lvl="1" marL="914400">
              <a:buFont typeface="+mj-lt"/>
              <a:buAutoNum type="arabicPeriod"/>
            </a:pPr>
            <a:r>
              <a:rPr b="1" dirty="0" sz="2400" lang="en-US" smtClean="0"/>
              <a:t>equilibrium-gated techniques ( OR </a:t>
            </a:r>
            <a:r>
              <a:rPr b="1" dirty="0" sz="2400" i="1" lang="en-US" smtClean="0"/>
              <a:t>multiple </a:t>
            </a:r>
            <a:r>
              <a:rPr b="1" dirty="0" sz="2400" i="1" lang="en-US"/>
              <a:t>gated acquisition (MUGA) </a:t>
            </a:r>
            <a:r>
              <a:rPr b="1" dirty="0" sz="2400" i="1" lang="en-US" smtClean="0"/>
              <a:t>scanning</a:t>
            </a:r>
            <a:r>
              <a:rPr b="1" dirty="0" sz="2400" lang="en-US" smtClean="0"/>
              <a:t>)</a:t>
            </a:r>
          </a:p>
          <a:p>
            <a:endParaRPr dirty="0" sz="2800" i="1" lang="en-US" smtClean="0"/>
          </a:p>
          <a:p>
            <a:r>
              <a:rPr dirty="0" sz="2800" i="1" lang="en-US" smtClean="0"/>
              <a:t>Although the two techniques each use data-recording </a:t>
            </a:r>
            <a:r>
              <a:rPr dirty="0" sz="2800" lang="en-US" smtClean="0"/>
              <a:t>methods, they provide similar results for global EF and chamber volumes.</a:t>
            </a:r>
          </a:p>
        </p:txBody>
      </p:sp>
    </p:spTree>
  </p:cSld>
  <p:clrMapOvr>
    <a:masterClrMapping/>
  </p:clrMapOvr>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771" name="Title 1"/>
          <p:cNvSpPr>
            <a:spLocks noGrp="1"/>
          </p:cNvSpPr>
          <p:nvPr>
            <p:ph type="title"/>
          </p:nvPr>
        </p:nvSpPr>
        <p:spPr>
          <a:xfrm>
            <a:off x="457200" y="274638"/>
            <a:ext cx="8229600" cy="715962"/>
          </a:xfrm>
        </p:spPr>
        <p:txBody>
          <a:bodyPr>
            <a:normAutofit fontScale="90000"/>
          </a:bodyPr>
          <a:p>
            <a:r>
              <a:rPr b="1" dirty="0" sz="2900" lang="en-US" smtClean="0">
                <a:solidFill>
                  <a:schemeClr val="tx2">
                    <a:lumMod val="60000"/>
                    <a:lumOff val="40000"/>
                  </a:schemeClr>
                </a:solidFill>
              </a:rPr>
              <a:t>Equilibrium Radionuclide Angiography or </a:t>
            </a:r>
            <a:r>
              <a:rPr b="1" dirty="0" sz="2900" lang="en-US" err="1" smtClean="0">
                <a:solidFill>
                  <a:schemeClr val="tx2">
                    <a:lumMod val="60000"/>
                    <a:lumOff val="40000"/>
                  </a:schemeClr>
                </a:solidFill>
              </a:rPr>
              <a:t>Ventriculography</a:t>
            </a:r>
            <a:r>
              <a:rPr b="1" dirty="0" sz="2900" lang="en-US" smtClean="0">
                <a:solidFill>
                  <a:schemeClr val="tx2">
                    <a:lumMod val="60000"/>
                    <a:lumOff val="40000"/>
                  </a:schemeClr>
                </a:solidFill>
              </a:rPr>
              <a:t> (Gated Blood Pool Imaging)</a:t>
            </a:r>
            <a:r>
              <a:rPr b="1" dirty="0" lang="en-US" smtClean="0">
                <a:solidFill>
                  <a:schemeClr val="tx2">
                    <a:lumMod val="60000"/>
                    <a:lumOff val="40000"/>
                  </a:schemeClr>
                </a:solidFill>
              </a:rPr>
              <a:t/>
            </a:r>
            <a:br>
              <a:rPr b="1" dirty="0" lang="en-US" smtClean="0">
                <a:solidFill>
                  <a:schemeClr val="tx2">
                    <a:lumMod val="60000"/>
                    <a:lumOff val="40000"/>
                  </a:schemeClr>
                </a:solidFill>
              </a:rPr>
            </a:br>
            <a:endParaRPr dirty="0" lang="en-US">
              <a:solidFill>
                <a:schemeClr val="tx2">
                  <a:lumMod val="60000"/>
                  <a:lumOff val="40000"/>
                </a:schemeClr>
              </a:solidFill>
            </a:endParaRPr>
          </a:p>
        </p:txBody>
      </p:sp>
      <p:sp>
        <p:nvSpPr>
          <p:cNvPr id="1048772" name="Content Placeholder 2"/>
          <p:cNvSpPr>
            <a:spLocks noGrp="1"/>
          </p:cNvSpPr>
          <p:nvPr>
            <p:ph idx="1"/>
          </p:nvPr>
        </p:nvSpPr>
        <p:spPr>
          <a:xfrm>
            <a:off x="457200" y="838200"/>
            <a:ext cx="8229600" cy="5715000"/>
          </a:xfrm>
        </p:spPr>
        <p:txBody>
          <a:bodyPr>
            <a:normAutofit fontScale="81250" lnSpcReduction="20000"/>
          </a:bodyPr>
          <a:p>
            <a:r>
              <a:rPr dirty="0" lang="en-US" smtClean="0"/>
              <a:t>data are recorded in a computer system </a:t>
            </a:r>
            <a:r>
              <a:rPr b="1" dirty="0" lang="en-US" smtClean="0"/>
              <a:t>synchronized with the R wave of the patient's ECG</a:t>
            </a:r>
            <a:r>
              <a:rPr dirty="0" lang="en-US" smtClean="0"/>
              <a:t>, similar to ECG-gated SPECT </a:t>
            </a:r>
          </a:p>
          <a:p>
            <a:pPr>
              <a:buNone/>
            </a:pPr>
            <a:endParaRPr b="1" dirty="0" lang="en-US" smtClean="0"/>
          </a:p>
          <a:p>
            <a:r>
              <a:rPr b="1" dirty="0" lang="en-US" smtClean="0"/>
              <a:t>For labeling of the blood pool, 99mTc is </a:t>
            </a:r>
            <a:r>
              <a:rPr dirty="0" lang="en-US" smtClean="0"/>
              <a:t>bound to red blood cells (RBCs) or albumin. </a:t>
            </a:r>
          </a:p>
          <a:p>
            <a:endParaRPr dirty="0" lang="en-US" smtClean="0"/>
          </a:p>
          <a:p>
            <a:r>
              <a:rPr dirty="0" lang="en-US" smtClean="0"/>
              <a:t>Image contrast usually is better with 99mTc-labeled RBCs, but 99mTc-labeled albumin is preferable in patients in whom RBC labeling may be difficult. </a:t>
            </a:r>
          </a:p>
          <a:p>
            <a:endParaRPr dirty="0" lang="en-US" smtClean="0"/>
          </a:p>
          <a:p>
            <a:r>
              <a:rPr dirty="0" lang="en-US" smtClean="0"/>
              <a:t>Labeling of RBCs with 99mTc-pertechnetate requires a </a:t>
            </a:r>
            <a:r>
              <a:rPr b="1" dirty="0" lang="en-US" smtClean="0"/>
              <a:t>reducing agent, stannous pyrophosphate</a:t>
            </a:r>
            <a:r>
              <a:rPr dirty="0" lang="en-US" smtClean="0"/>
              <a:t>, which is administered 15 to 30 minutes before </a:t>
            </a:r>
            <a:r>
              <a:rPr dirty="0" lang="en-US" err="1" smtClean="0"/>
              <a:t>pertechnetate</a:t>
            </a:r>
            <a:r>
              <a:rPr dirty="0" lang="en-US" smtClean="0"/>
              <a:t> injection.</a:t>
            </a:r>
          </a:p>
          <a:p>
            <a:endParaRPr dirty="0" lang="en-US"/>
          </a:p>
        </p:txBody>
      </p:sp>
    </p:spTree>
  </p:cSld>
  <p:clrMapOvr>
    <a:masterClrMapping/>
  </p:clrMapOvr>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73" name="Title 1"/>
          <p:cNvSpPr>
            <a:spLocks noGrp="1"/>
          </p:cNvSpPr>
          <p:nvPr>
            <p:ph type="title"/>
          </p:nvPr>
        </p:nvSpPr>
        <p:spPr>
          <a:xfrm>
            <a:off x="457200" y="274638"/>
            <a:ext cx="8229600" cy="639762"/>
          </a:xfrm>
        </p:spPr>
        <p:txBody>
          <a:bodyPr>
            <a:normAutofit fontScale="90000"/>
          </a:bodyPr>
          <a:p>
            <a:r>
              <a:rPr b="1" dirty="0" lang="en-US" smtClean="0"/>
              <a:t>Image Acquisition.</a:t>
            </a:r>
            <a:br>
              <a:rPr b="1" dirty="0" lang="en-US" smtClean="0"/>
            </a:br>
            <a:endParaRPr dirty="0" lang="en-US"/>
          </a:p>
        </p:txBody>
      </p:sp>
      <p:sp>
        <p:nvSpPr>
          <p:cNvPr id="1048774" name="Content Placeholder 2"/>
          <p:cNvSpPr>
            <a:spLocks noGrp="1"/>
          </p:cNvSpPr>
          <p:nvPr>
            <p:ph idx="1"/>
          </p:nvPr>
        </p:nvSpPr>
        <p:spPr>
          <a:xfrm>
            <a:off x="457200" y="838200"/>
            <a:ext cx="8229600" cy="5791200"/>
          </a:xfrm>
        </p:spPr>
        <p:txBody>
          <a:bodyPr>
            <a:normAutofit/>
          </a:bodyPr>
          <a:p>
            <a:r>
              <a:rPr dirty="0" sz="2400" lang="en-US" smtClean="0"/>
              <a:t>Images of the heart are usually acquired in three standard projections: </a:t>
            </a:r>
          </a:p>
          <a:p>
            <a:pPr indent="-514350" lvl="1" marL="914400">
              <a:buFont typeface="+mj-lt"/>
              <a:buAutoNum type="arabicPeriod"/>
            </a:pPr>
            <a:r>
              <a:rPr dirty="0" sz="2400" lang="en-US" smtClean="0"/>
              <a:t>anterior, </a:t>
            </a:r>
          </a:p>
          <a:p>
            <a:pPr indent="-514350" lvl="1" marL="914400">
              <a:buFont typeface="+mj-lt"/>
              <a:buAutoNum type="arabicPeriod"/>
            </a:pPr>
            <a:r>
              <a:rPr dirty="0" sz="2400" lang="en-US" smtClean="0"/>
              <a:t>“best </a:t>
            </a:r>
            <a:r>
              <a:rPr dirty="0" sz="2400" lang="en-US" err="1" smtClean="0"/>
              <a:t>septal</a:t>
            </a:r>
            <a:r>
              <a:rPr dirty="0" sz="2400" lang="en-US" smtClean="0"/>
              <a:t>” left anterior oblique (best separation of the left and right ventricles), and </a:t>
            </a:r>
          </a:p>
          <a:p>
            <a:pPr indent="-514350" lvl="1" marL="914400">
              <a:buFont typeface="+mj-lt"/>
              <a:buAutoNum type="arabicPeriod"/>
            </a:pPr>
            <a:r>
              <a:rPr dirty="0" sz="2400" lang="en-US" smtClean="0"/>
              <a:t>left lateral. </a:t>
            </a:r>
          </a:p>
          <a:p>
            <a:endParaRPr dirty="0" sz="2400" lang="en-US" smtClean="0"/>
          </a:p>
          <a:p>
            <a:r>
              <a:rPr dirty="0" sz="2400" lang="en-US" smtClean="0"/>
              <a:t>The minimum framing rate for a rest RVG study is 16 frames/cycle (approximately 50 </a:t>
            </a:r>
            <a:r>
              <a:rPr dirty="0" sz="2400" lang="en-US" err="1" smtClean="0"/>
              <a:t>msec</a:t>
            </a:r>
            <a:r>
              <a:rPr dirty="0" sz="2400" lang="en-US" smtClean="0"/>
              <a:t>/frame).</a:t>
            </a:r>
          </a:p>
          <a:p>
            <a:endParaRPr dirty="0" sz="2400" lang="en-US" smtClean="0"/>
          </a:p>
          <a:p>
            <a:r>
              <a:rPr dirty="0" sz="2400" lang="en-US" smtClean="0"/>
              <a:t>For quantitative assessment of diastolic indices and regional EF, the framing rate should be increased to 32 frames/cycle (approximately 25 </a:t>
            </a:r>
            <a:r>
              <a:rPr dirty="0" sz="2400" lang="en-US" err="1" smtClean="0"/>
              <a:t>msec</a:t>
            </a:r>
            <a:r>
              <a:rPr dirty="0" sz="2400" lang="en-US" smtClean="0"/>
              <a:t>/frame).  </a:t>
            </a:r>
          </a:p>
          <a:p>
            <a:endParaRPr dirty="0" sz="2400" lang="en-US" smtClean="0"/>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APEX</dc:creator>
  <cp:lastModifiedBy>DELL</cp:lastModifiedBy>
  <dcterms:created xsi:type="dcterms:W3CDTF">2006-08-15T13:00:00Z</dcterms:created>
  <dcterms:modified xsi:type="dcterms:W3CDTF">2020-08-17T05:54:37Z</dcterms:modified>
</cp:coreProperties>
</file>